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82" r:id="rId5"/>
    <p:sldId id="259" r:id="rId6"/>
    <p:sldId id="260" r:id="rId7"/>
    <p:sldId id="261" r:id="rId8"/>
    <p:sldId id="262" r:id="rId9"/>
    <p:sldId id="283" r:id="rId10"/>
    <p:sldId id="263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80" r:id="rId23"/>
    <p:sldId id="281" r:id="rId24"/>
    <p:sldId id="284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Word_97_-_2003_Document2.doc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 rot="10800000">
            <a:off x="0" y="6400800"/>
            <a:ext cx="9144000" cy="457200"/>
            <a:chOff x="0" y="0"/>
            <a:chExt cx="5760" cy="624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7" y="0"/>
              <a:ext cx="5760" cy="143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7" y="180"/>
              <a:ext cx="5760" cy="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7" y="193"/>
              <a:ext cx="5760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7" y="240"/>
              <a:ext cx="5760" cy="48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288"/>
              <a:ext cx="5760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7" y="336"/>
              <a:ext cx="5760" cy="48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7" y="383"/>
              <a:ext cx="5760" cy="4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7" y="468"/>
              <a:ext cx="5760" cy="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7" y="481"/>
              <a:ext cx="5760" cy="143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4" name="Picture 14" descr="East African Commun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0488" y="0"/>
            <a:ext cx="1447800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0" y="-55563"/>
            <a:ext cx="1303338" cy="1327151"/>
            <a:chOff x="4075" y="-21"/>
            <a:chExt cx="821" cy="836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4075" y="-21"/>
            <a:ext cx="803" cy="836"/>
          </p:xfrm>
          <a:graphic>
            <a:graphicData uri="http://schemas.openxmlformats.org/presentationml/2006/ole">
              <p:oleObj spid="_x0000_s4098" name="Document" r:id="rId4" imgW="5494999" imgH="5713954" progId="Word.Document.8">
                <p:embed/>
              </p:oleObj>
            </a:graphicData>
          </a:graphic>
        </p:graphicFrame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4128" y="336"/>
              <a:ext cx="768" cy="1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800">
                  <a:solidFill>
                    <a:schemeClr val="accent2"/>
                  </a:solidFill>
                  <a:latin typeface="Arial" charset="0"/>
                </a:rPr>
                <a:t>LVBC</a:t>
              </a:r>
            </a:p>
          </p:txBody>
        </p:sp>
      </p:grpSp>
      <p:sp>
        <p:nvSpPr>
          <p:cNvPr id="31746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33400" y="22860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211455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19125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0"/>
            <a:ext cx="8458200" cy="6126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6553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41529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33900" y="1600200"/>
            <a:ext cx="41529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33900" y="3938588"/>
            <a:ext cx="41529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152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600200"/>
            <a:ext cx="4152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6553200" cy="1219200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458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 rot="10800000">
            <a:off x="0" y="6400800"/>
            <a:ext cx="9144000" cy="457200"/>
            <a:chOff x="0" y="0"/>
            <a:chExt cx="5760" cy="624"/>
          </a:xfrm>
        </p:grpSpPr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17" y="0"/>
              <a:ext cx="5760" cy="143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17" y="180"/>
              <a:ext cx="5760" cy="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17" y="193"/>
              <a:ext cx="5760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17" y="240"/>
              <a:ext cx="5760" cy="48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0" y="288"/>
              <a:ext cx="5760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17" y="336"/>
              <a:ext cx="5760" cy="48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17" y="383"/>
              <a:ext cx="5760" cy="4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17" y="468"/>
              <a:ext cx="5760" cy="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17" y="481"/>
              <a:ext cx="5760" cy="143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031" name="Picture 27" descr="East African Community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805738" y="0"/>
            <a:ext cx="13716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0" y="-55563"/>
            <a:ext cx="1303338" cy="1327151"/>
            <a:chOff x="4075" y="-21"/>
            <a:chExt cx="821" cy="836"/>
          </a:xfrm>
        </p:grpSpPr>
        <p:graphicFrame>
          <p:nvGraphicFramePr>
            <p:cNvPr id="1026" name="Object 29"/>
            <p:cNvGraphicFramePr>
              <a:graphicFrameLocks noChangeAspect="1"/>
            </p:cNvGraphicFramePr>
            <p:nvPr/>
          </p:nvGraphicFramePr>
          <p:xfrm>
            <a:off x="4075" y="-21"/>
            <a:ext cx="803" cy="836"/>
          </p:xfrm>
          <a:graphic>
            <a:graphicData uri="http://schemas.openxmlformats.org/presentationml/2006/ole">
              <p:oleObj spid="_x0000_s3074" name="Document" r:id="rId17" imgW="5494999" imgH="5713954" progId="Word.Document.8">
                <p:embed/>
              </p:oleObj>
            </a:graphicData>
          </a:graphic>
        </p:graphicFrame>
        <p:sp>
          <p:nvSpPr>
            <p:cNvPr id="1054" name="Rectangle 30"/>
            <p:cNvSpPr>
              <a:spLocks noChangeArrowheads="1"/>
            </p:cNvSpPr>
            <p:nvPr userDrawn="1"/>
          </p:nvSpPr>
          <p:spPr bwMode="auto">
            <a:xfrm>
              <a:off x="4128" y="336"/>
              <a:ext cx="768" cy="1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800">
                  <a:solidFill>
                    <a:schemeClr val="accent2"/>
                  </a:solidFill>
                  <a:latin typeface="Arial" charset="0"/>
                </a:rPr>
                <a:t>LVBC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013%20Development%20of%20ports%20and%20maritime%20transport%20in%20LV.docx" TargetMode="External"/><Relationship Id="rId2" Type="http://schemas.openxmlformats.org/officeDocument/2006/relationships/hyperlink" Target="012%20Maritime%20communication%20for%20safety%20on%20LV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016%20strengthening%20meteorological%20services%20on%20LV.doc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015%20Sustainable%20Climate%20Smart%20Agriculture.docx" TargetMode="External"/><Relationship Id="rId2" Type="http://schemas.openxmlformats.org/officeDocument/2006/relationships/hyperlink" Target="014%20Integrated%20Aquaculture-Concept.doc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0"/>
            <a:ext cx="5943600" cy="16986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LAKE VICTORIA BASIN DONORS’ CONFERENCE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981200"/>
            <a:ext cx="8305800" cy="3657600"/>
          </a:xfrm>
        </p:spPr>
        <p:txBody>
          <a:bodyPr/>
          <a:lstStyle/>
          <a:p>
            <a:r>
              <a:rPr lang="en-GB" dirty="0" smtClean="0"/>
              <a:t>Round Table Three</a:t>
            </a:r>
          </a:p>
          <a:p>
            <a:endParaRPr lang="en-GB" dirty="0"/>
          </a:p>
          <a:p>
            <a:r>
              <a:rPr lang="en-GB" dirty="0" smtClean="0"/>
              <a:t>Economic and Infrastructure Development</a:t>
            </a:r>
          </a:p>
          <a:p>
            <a:endParaRPr lang="en-GB" dirty="0"/>
          </a:p>
          <a:p>
            <a:r>
              <a:rPr lang="en-GB" dirty="0" smtClean="0"/>
              <a:t>Lily Kisaka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6324600" cy="1143000"/>
          </a:xfrm>
        </p:spPr>
        <p:txBody>
          <a:bodyPr/>
          <a:lstStyle/>
          <a:p>
            <a:r>
              <a:rPr lang="en-GB" dirty="0" smtClean="0"/>
              <a:t>Challenges to Economic Sector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3810000" cy="5562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GB" dirty="0" smtClean="0"/>
              <a:t> </a:t>
            </a:r>
            <a:r>
              <a:rPr lang="en-GB" sz="2800" b="0" dirty="0" smtClean="0"/>
              <a:t>Climate Change</a:t>
            </a:r>
          </a:p>
          <a:p>
            <a:pPr>
              <a:buFont typeface="Wingdings" pitchFamily="2" charset="2"/>
              <a:buChar char="q"/>
            </a:pPr>
            <a:endParaRPr lang="en-GB" sz="1200" b="0" dirty="0" smtClean="0"/>
          </a:p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High population</a:t>
            </a:r>
          </a:p>
          <a:p>
            <a:pPr>
              <a:buFont typeface="Wingdings" pitchFamily="2" charset="2"/>
              <a:buChar char="q"/>
            </a:pPr>
            <a:endParaRPr lang="en-GB" sz="1200" b="0" dirty="0" smtClean="0"/>
          </a:p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High Poverty levels</a:t>
            </a:r>
          </a:p>
          <a:p>
            <a:pPr>
              <a:buFont typeface="Wingdings" pitchFamily="2" charset="2"/>
              <a:buChar char="q"/>
            </a:pPr>
            <a:endParaRPr lang="en-GB" sz="1200" b="0" dirty="0" smtClean="0"/>
          </a:p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Decreasing land sizes</a:t>
            </a:r>
          </a:p>
          <a:p>
            <a:pPr>
              <a:buFont typeface="Wingdings" pitchFamily="2" charset="2"/>
              <a:buChar char="q"/>
            </a:pPr>
            <a:endParaRPr lang="en-GB" sz="1200" b="0" dirty="0" smtClean="0"/>
          </a:p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Food insecurity</a:t>
            </a:r>
          </a:p>
          <a:p>
            <a:pPr>
              <a:buFont typeface="Wingdings" pitchFamily="2" charset="2"/>
              <a:buChar char="q"/>
            </a:pPr>
            <a:endParaRPr lang="en-GB" sz="1200" b="0" dirty="0" smtClean="0"/>
          </a:p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Decline in capture fisheries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4801" y="1371601"/>
            <a:ext cx="4800600" cy="480059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GB" sz="3000" b="0" dirty="0" smtClean="0"/>
              <a:t>Lack of diversified /alternate  livelihood options</a:t>
            </a:r>
          </a:p>
          <a:p>
            <a:pPr>
              <a:buFont typeface="Wingdings" pitchFamily="2" charset="2"/>
              <a:buChar char="q"/>
            </a:pPr>
            <a:endParaRPr lang="en-GB" sz="1100" b="0" dirty="0" smtClean="0"/>
          </a:p>
          <a:p>
            <a:pPr>
              <a:buFont typeface="Wingdings" pitchFamily="2" charset="2"/>
              <a:buChar char="q"/>
            </a:pPr>
            <a:r>
              <a:rPr lang="en-GB" sz="3000" b="0" dirty="0" smtClean="0"/>
              <a:t>Inadequate Information to guide investors</a:t>
            </a:r>
          </a:p>
          <a:p>
            <a:pPr>
              <a:buFont typeface="Wingdings" pitchFamily="2" charset="2"/>
              <a:buChar char="q"/>
            </a:pPr>
            <a:endParaRPr lang="en-GB" sz="1100" b="0" dirty="0" smtClean="0"/>
          </a:p>
          <a:p>
            <a:pPr>
              <a:buFont typeface="Wingdings" pitchFamily="2" charset="2"/>
              <a:buChar char="q"/>
            </a:pPr>
            <a:r>
              <a:rPr lang="en-GB" sz="3000" b="0" dirty="0" smtClean="0"/>
              <a:t>Poor infrastructure and marketing</a:t>
            </a:r>
          </a:p>
          <a:p>
            <a:pPr>
              <a:buFont typeface="Wingdings" pitchFamily="2" charset="2"/>
              <a:buChar char="q"/>
            </a:pPr>
            <a:endParaRPr lang="en-GB" sz="1200" b="0" dirty="0" smtClean="0"/>
          </a:p>
          <a:p>
            <a:pPr>
              <a:buFont typeface="Wingdings" pitchFamily="2" charset="2"/>
              <a:buChar char="q"/>
            </a:pPr>
            <a:r>
              <a:rPr lang="en-GB" sz="3000" b="0" dirty="0" smtClean="0"/>
              <a:t>Insufficient policy level attention</a:t>
            </a:r>
          </a:p>
          <a:p>
            <a:pPr>
              <a:buFont typeface="Wingdings" pitchFamily="2" charset="2"/>
              <a:buChar char="q"/>
            </a:pPr>
            <a:endParaRPr lang="en-GB" sz="1200" b="0" dirty="0" smtClean="0"/>
          </a:p>
          <a:p>
            <a:pPr>
              <a:buFont typeface="Wingdings" pitchFamily="2" charset="2"/>
              <a:buChar char="q"/>
            </a:pPr>
            <a:r>
              <a:rPr lang="en-GB" sz="3000" b="0" dirty="0" smtClean="0"/>
              <a:t>Inadequate institutional and human capacity</a:t>
            </a:r>
            <a:endParaRPr lang="en-US" sz="30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61722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Challenges to livelihood improvement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0" y="1219200"/>
            <a:ext cx="22860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Soil Erosion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Content Placeholder 7" descr="http://www.fao.org/wairdocs/tac/y4953e/y4953e1f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2743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g_hi" descr="http://t1.gstatic.com/images?q=tbn:ANd9GcTmt1dwONTYICbNMS_h90CDFX4UVTkb7x5oRH_vcup4siCM5hbJWQ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26670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5257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Drought</a:t>
            </a:r>
            <a:endParaRPr lang="en-US" sz="2800" dirty="0"/>
          </a:p>
        </p:txBody>
      </p:sp>
      <p:pic>
        <p:nvPicPr>
          <p:cNvPr id="8" name="rg_hi" descr="http://t1.gstatic.com/images?q=tbn:ANd9GcR-nwKSAMj1K5g3U7gMqHvPxFDvvciut5Er71Au7mDKcQSKsQtqg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1143001"/>
            <a:ext cx="2362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2895600" y="3505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Water Scarcity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rg_hi" descr="http://t0.gstatic.com/images?q=tbn:ANd9GcQh99lN3_nO3llU3ml4tZ5t8nUyCPLHB59qXHfrX_fvbCPPBqNV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3962400"/>
            <a:ext cx="27432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447800" y="5486400"/>
            <a:ext cx="2209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solidFill>
                  <a:srgbClr val="0070C0"/>
                </a:solidFill>
              </a:rPr>
              <a:t>Declining capture fish</a:t>
            </a:r>
            <a:endParaRPr lang="en-US" sz="2600" b="1" dirty="0">
              <a:solidFill>
                <a:srgbClr val="0070C0"/>
              </a:solidFill>
            </a:endParaRPr>
          </a:p>
        </p:txBody>
      </p:sp>
      <p:pic>
        <p:nvPicPr>
          <p:cNvPr id="13" name="rg_hi" descr="http://t1.gstatic.com/images?q=tbn:ANd9GcQufStl3895XVuS5jRch7IkSMuOkq0Xfr76Ym12F60Zv8KOPqiVKA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1295400"/>
            <a:ext cx="27241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562600" y="2971800"/>
            <a:ext cx="1981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Flooding</a:t>
            </a:r>
            <a:endParaRPr lang="en-US" sz="2600" dirty="0"/>
          </a:p>
        </p:txBody>
      </p:sp>
      <p:pic>
        <p:nvPicPr>
          <p:cNvPr id="15" name="rg_hi" descr="http://t1.gstatic.com/images?q=tbn:ANd9GcSOIAouWWU3_x4gf62qoI945MdUH7wll9dhLvfiMBMVoN4exnerVA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3429000"/>
            <a:ext cx="2819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248400" y="5562600"/>
            <a:ext cx="2895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solidFill>
                  <a:srgbClr val="0070C0"/>
                </a:solidFill>
              </a:rPr>
              <a:t>Post harvest losses</a:t>
            </a:r>
            <a:endParaRPr lang="en-US" sz="2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7" grpId="0" build="p"/>
      <p:bldP spid="10" grpId="0" build="p"/>
      <p:bldP spid="12" grpId="0" build="p"/>
      <p:bldP spid="14" grpId="0" build="p"/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019800" cy="1219200"/>
          </a:xfrm>
        </p:spPr>
        <p:txBody>
          <a:bodyPr/>
          <a:lstStyle/>
          <a:p>
            <a:r>
              <a:rPr lang="en-GB" dirty="0" smtClean="0"/>
              <a:t>Water Transport  Challenges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4268788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Lack of Investment in water transport</a:t>
            </a:r>
          </a:p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Search and rescue services are non-existent</a:t>
            </a:r>
          </a:p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Shipping routes not mapped</a:t>
            </a:r>
          </a:p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Outdated navigation charts</a:t>
            </a:r>
          </a:p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Inadequate aids to navigation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4876800"/>
            <a:ext cx="4419600" cy="152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 smtClean="0"/>
              <a:t>Means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/>
              <a:t>Expensive and weak transport and trade links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295400"/>
            <a:ext cx="4041775" cy="3581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Ports</a:t>
            </a:r>
          </a:p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Deteriorated port infrastructure</a:t>
            </a:r>
          </a:p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Silted port approaches</a:t>
            </a:r>
          </a:p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Inadequate cargo handling equipment</a:t>
            </a:r>
          </a:p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Obsolete vessels</a:t>
            </a:r>
            <a:endParaRPr lang="en-US" sz="28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6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6248400" cy="1143000"/>
          </a:xfrm>
        </p:spPr>
        <p:txBody>
          <a:bodyPr/>
          <a:lstStyle/>
          <a:p>
            <a:r>
              <a:rPr lang="en-GB" dirty="0" smtClean="0"/>
              <a:t>Challenges to water Transport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4040188" cy="5181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Marine transport accidents cause more than 5,000 deaths/yr</a:t>
            </a:r>
          </a:p>
          <a:p>
            <a:pPr>
              <a:buFont typeface="Wingdings" pitchFamily="2" charset="2"/>
              <a:buChar char="q"/>
            </a:pPr>
            <a:endParaRPr lang="en-GB" sz="1000" b="0" dirty="0" smtClean="0"/>
          </a:p>
          <a:p>
            <a:r>
              <a:rPr lang="en-GB" sz="2800" b="0" dirty="0" smtClean="0"/>
              <a:t>Attributed to </a:t>
            </a:r>
          </a:p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Hazardous weather conditions and water currents in the Lake</a:t>
            </a:r>
          </a:p>
          <a:p>
            <a:pPr>
              <a:buFont typeface="Wingdings" pitchFamily="2" charset="2"/>
              <a:buChar char="q"/>
            </a:pPr>
            <a:endParaRPr lang="en-GB" sz="1000" b="0" dirty="0" smtClean="0"/>
          </a:p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Strong winds and deep convection characterise weather over the lake</a:t>
            </a:r>
            <a:endParaRPr lang="en-US" sz="2800" b="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2514600"/>
            <a:ext cx="4343400" cy="4114800"/>
          </a:xfrm>
        </p:spPr>
        <p:txBody>
          <a:bodyPr/>
          <a:lstStyle/>
          <a:p>
            <a:pPr lvl="0">
              <a:buFont typeface="Wingdings" pitchFamily="2" charset="2"/>
              <a:buChar char="q"/>
            </a:pPr>
            <a:r>
              <a:rPr lang="cy-GB" sz="2800" dirty="0" smtClean="0"/>
              <a:t>Uncoordinated and inadequate meteorological monitoring network and forecasting system. </a:t>
            </a:r>
          </a:p>
          <a:p>
            <a:pPr lvl="0">
              <a:buFont typeface="Wingdings" pitchFamily="2" charset="2"/>
              <a:buChar char="q"/>
            </a:pPr>
            <a:endParaRPr lang="cy-GB" sz="1200" dirty="0" smtClean="0"/>
          </a:p>
          <a:p>
            <a:pPr lvl="0">
              <a:buFont typeface="Wingdings" pitchFamily="2" charset="2"/>
              <a:buChar char="q"/>
            </a:pPr>
            <a:r>
              <a:rPr lang="en-GB" sz="2800" dirty="0" smtClean="0"/>
              <a:t>Inadequate and Inaccessible weather and climate information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219200"/>
            <a:ext cx="4419600" cy="1295400"/>
          </a:xfrm>
        </p:spPr>
        <p:txBody>
          <a:bodyPr>
            <a:noAutofit/>
          </a:bodyPr>
          <a:lstStyle/>
          <a:p>
            <a:r>
              <a:rPr lang="en-GB" sz="2800" b="0" dirty="0" smtClean="0"/>
              <a:t>Meteorological Services for marine navigation safety in the basin are</a:t>
            </a:r>
            <a:endParaRPr lang="en-US" sz="28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6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GB" dirty="0" smtClean="0"/>
              <a:t>WHAT IS BEING DONE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6324600" cy="1143000"/>
          </a:xfrm>
        </p:spPr>
        <p:txBody>
          <a:bodyPr/>
          <a:lstStyle/>
          <a:p>
            <a:r>
              <a:rPr lang="en-GB" dirty="0" smtClean="0"/>
              <a:t>Interventions already in place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143000"/>
            <a:ext cx="4116388" cy="5257800"/>
          </a:xfrm>
        </p:spPr>
        <p:txBody>
          <a:bodyPr>
            <a:normAutofit fontScale="92500"/>
          </a:bodyPr>
          <a:lstStyle/>
          <a:p>
            <a:r>
              <a:rPr lang="en-GB" sz="2800" dirty="0" smtClean="0"/>
              <a:t>Harmonized Legislation</a:t>
            </a:r>
          </a:p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Common Market Protocol</a:t>
            </a:r>
          </a:p>
          <a:p>
            <a:pPr>
              <a:buFont typeface="Wingdings" pitchFamily="2" charset="2"/>
              <a:buChar char="q"/>
            </a:pPr>
            <a:endParaRPr lang="en-GB" sz="1000" b="0" dirty="0" smtClean="0"/>
          </a:p>
          <a:p>
            <a:pPr>
              <a:buFont typeface="Wingdings" pitchFamily="2" charset="2"/>
              <a:buChar char="q"/>
            </a:pPr>
            <a:r>
              <a:rPr lang="en-GB" sz="2800" b="0" dirty="0"/>
              <a:t> </a:t>
            </a:r>
            <a:r>
              <a:rPr lang="en-GB" sz="2800" b="0" dirty="0" smtClean="0"/>
              <a:t>Climate Change Policy</a:t>
            </a:r>
          </a:p>
          <a:p>
            <a:pPr>
              <a:buFont typeface="Wingdings" pitchFamily="2" charset="2"/>
              <a:buChar char="q"/>
            </a:pPr>
            <a:endParaRPr lang="en-GB" sz="900" b="0" dirty="0" smtClean="0"/>
          </a:p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EAC Agriculture </a:t>
            </a:r>
            <a:r>
              <a:rPr lang="en-GB" sz="2800" b="0" dirty="0"/>
              <a:t>and Rural Development </a:t>
            </a:r>
            <a:r>
              <a:rPr lang="en-GB" sz="2800" b="0" dirty="0" smtClean="0"/>
              <a:t>Policy</a:t>
            </a:r>
          </a:p>
          <a:p>
            <a:pPr>
              <a:buFont typeface="Wingdings" pitchFamily="2" charset="2"/>
              <a:buChar char="q"/>
            </a:pPr>
            <a:endParaRPr lang="en-GB" sz="1000" b="0" dirty="0" smtClean="0"/>
          </a:p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Lake Victoria Transport Act 2007</a:t>
            </a:r>
          </a:p>
          <a:p>
            <a:pPr>
              <a:buFont typeface="Wingdings" pitchFamily="2" charset="2"/>
              <a:buChar char="q"/>
            </a:pPr>
            <a:endParaRPr lang="en-GB" sz="1000" b="0" dirty="0" smtClean="0"/>
          </a:p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Marine Safety Regulations 2011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219200"/>
            <a:ext cx="4724400" cy="5257800"/>
          </a:xfrm>
        </p:spPr>
        <p:txBody>
          <a:bodyPr>
            <a:noAutofit/>
          </a:bodyPr>
          <a:lstStyle/>
          <a:p>
            <a:r>
              <a:rPr lang="en-GB" sz="2600" dirty="0" smtClean="0"/>
              <a:t>Surveys and Mapping</a:t>
            </a:r>
          </a:p>
          <a:p>
            <a:pPr>
              <a:buFont typeface="Wingdings" pitchFamily="2" charset="2"/>
              <a:buChar char="q"/>
            </a:pPr>
            <a:r>
              <a:rPr lang="en-GB" sz="2600" b="0" dirty="0" smtClean="0"/>
              <a:t>Hydro graphic survey of 3 major ports</a:t>
            </a:r>
          </a:p>
          <a:p>
            <a:pPr>
              <a:buFont typeface="Wingdings" pitchFamily="2" charset="2"/>
              <a:buChar char="q"/>
            </a:pPr>
            <a:endParaRPr lang="en-GB" sz="800" b="0" dirty="0" smtClean="0"/>
          </a:p>
          <a:p>
            <a:pPr>
              <a:buFont typeface="Wingdings" pitchFamily="2" charset="2"/>
              <a:buChar char="q"/>
            </a:pPr>
            <a:r>
              <a:rPr lang="en-GB" sz="2600" b="0" dirty="0" smtClean="0"/>
              <a:t>Preparation of Navigation charts </a:t>
            </a:r>
          </a:p>
          <a:p>
            <a:pPr>
              <a:buFont typeface="Wingdings" pitchFamily="2" charset="2"/>
              <a:buChar char="q"/>
            </a:pPr>
            <a:endParaRPr lang="en-GB" sz="800" b="0" dirty="0" smtClean="0"/>
          </a:p>
          <a:p>
            <a:pPr>
              <a:buFont typeface="Wingdings" pitchFamily="2" charset="2"/>
              <a:buChar char="q"/>
            </a:pPr>
            <a:r>
              <a:rPr lang="en-GB" sz="2600" b="0" dirty="0" smtClean="0"/>
              <a:t>A Plan for enhancing safety of Navigation  by Strengthening Meteorological services on Lake Victoria</a:t>
            </a:r>
          </a:p>
          <a:p>
            <a:pPr>
              <a:buFont typeface="Wingdings" pitchFamily="2" charset="2"/>
              <a:buChar char="q"/>
            </a:pPr>
            <a:endParaRPr lang="en-GB" sz="900" b="0" dirty="0" smtClean="0"/>
          </a:p>
          <a:p>
            <a:pPr>
              <a:buFont typeface="Wingdings" pitchFamily="2" charset="2"/>
              <a:buChar char="q"/>
            </a:pPr>
            <a:r>
              <a:rPr lang="en-GB" sz="2600" b="0" dirty="0" smtClean="0"/>
              <a:t>Pilot mobile communication network </a:t>
            </a:r>
            <a:endParaRPr lang="en-US" sz="26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6324600" cy="990600"/>
          </a:xfrm>
        </p:spPr>
        <p:txBody>
          <a:bodyPr/>
          <a:lstStyle/>
          <a:p>
            <a:r>
              <a:rPr lang="en-GB" dirty="0" smtClean="0"/>
              <a:t>On –going Intervention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219200"/>
            <a:ext cx="5181600" cy="5257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GB" sz="2800" dirty="0" smtClean="0"/>
              <a:t>Lake Victoria Environmental Management project II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/>
              <a:t>Survey and mapping of routes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/>
              <a:t>Installation  of aids to navigation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/>
              <a:t>Training on oil spills and hazardous waste management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/>
              <a:t>Harmonization of water and fisheries policies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/>
              <a:t>Sustainable land management Strategy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914400"/>
            <a:ext cx="3810000" cy="5943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2800" dirty="0" smtClean="0"/>
              <a:t>Partner States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/>
              <a:t>Domestication of the Common Market Protocol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/>
              <a:t>Domestication of  all regional Policies and regulations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/>
              <a:t>Development of action plans to implement regional strategies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/>
              <a:t>Environment for cooperation</a:t>
            </a:r>
          </a:p>
          <a:p>
            <a:pPr>
              <a:buFont typeface="Wingdings" pitchFamily="2" charset="2"/>
              <a:buChar char="q"/>
            </a:pP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r>
              <a:rPr lang="en-GB" dirty="0" smtClean="0"/>
              <a:t>OUR PLAN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6324600" cy="914400"/>
          </a:xfrm>
        </p:spPr>
        <p:txBody>
          <a:bodyPr/>
          <a:lstStyle/>
          <a:p>
            <a:r>
              <a:rPr lang="en-GB" dirty="0" smtClean="0"/>
              <a:t>Our plan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4497388" cy="44958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Promote</a:t>
            </a:r>
            <a:r>
              <a:rPr lang="en-GB" sz="2800" b="0" dirty="0" smtClean="0"/>
              <a:t> and Create an </a:t>
            </a:r>
            <a:r>
              <a:rPr lang="en-GB" sz="2800" dirty="0" smtClean="0"/>
              <a:t>Enabling environment </a:t>
            </a:r>
            <a:r>
              <a:rPr lang="en-GB" sz="2800" b="0" dirty="0" smtClean="0"/>
              <a:t>for</a:t>
            </a:r>
          </a:p>
          <a:p>
            <a:endParaRPr lang="en-GB" sz="2800" b="0" dirty="0" smtClean="0"/>
          </a:p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Investment</a:t>
            </a:r>
          </a:p>
          <a:p>
            <a:pPr>
              <a:buFont typeface="Wingdings" pitchFamily="2" charset="2"/>
              <a:buChar char="q"/>
            </a:pPr>
            <a:endParaRPr lang="en-GB" sz="1000" b="0" dirty="0" smtClean="0"/>
          </a:p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Employment creation</a:t>
            </a:r>
          </a:p>
          <a:p>
            <a:pPr>
              <a:buFont typeface="Wingdings" pitchFamily="2" charset="2"/>
              <a:buChar char="q"/>
            </a:pPr>
            <a:endParaRPr lang="en-GB" sz="1000" b="0" dirty="0" smtClean="0"/>
          </a:p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Increased household Income</a:t>
            </a:r>
          </a:p>
          <a:p>
            <a:pPr>
              <a:buFont typeface="Wingdings" pitchFamily="2" charset="2"/>
              <a:buChar char="q"/>
            </a:pPr>
            <a:endParaRPr lang="en-GB" sz="2800" b="0" dirty="0" smtClean="0"/>
          </a:p>
          <a:p>
            <a:pPr>
              <a:buFont typeface="Wingdings" pitchFamily="2" charset="2"/>
              <a:buChar char="q"/>
            </a:pPr>
            <a:endParaRPr lang="en-GB" sz="10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066800"/>
            <a:ext cx="4270375" cy="5029200"/>
          </a:xfrm>
        </p:spPr>
        <p:txBody>
          <a:bodyPr>
            <a:noAutofit/>
          </a:bodyPr>
          <a:lstStyle/>
          <a:p>
            <a:r>
              <a:rPr lang="en-GB" sz="2800" dirty="0" smtClean="0"/>
              <a:t>How</a:t>
            </a:r>
          </a:p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Improved maritime Transport</a:t>
            </a:r>
          </a:p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Income generating opportunities</a:t>
            </a:r>
          </a:p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Appropriate technology transfer</a:t>
            </a:r>
          </a:p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Value addition</a:t>
            </a:r>
          </a:p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Research based decision making</a:t>
            </a:r>
            <a:endParaRPr lang="en-US" sz="28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Infrastructure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012 Maritime communication for safety on LV.docx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 action="ppaction://hlinkfile"/>
              </a:rPr>
              <a:t>013 Development of ports and maritime transport in LV.docx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 action="ppaction://hlinkfile"/>
              </a:rPr>
              <a:t>016 strengthening meteorological services on LV.docx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458200" cy="4343400"/>
          </a:xfrm>
        </p:spPr>
        <p:txBody>
          <a:bodyPr/>
          <a:lstStyle/>
          <a:p>
            <a:pPr algn="ctr">
              <a:buFont typeface="Wingdings" pitchFamily="2" charset="2"/>
              <a:buChar char="q"/>
            </a:pPr>
            <a:r>
              <a:rPr lang="en-GB" dirty="0" smtClean="0"/>
              <a:t>Introduction</a:t>
            </a:r>
          </a:p>
          <a:p>
            <a:pPr algn="ctr">
              <a:buNone/>
            </a:pPr>
            <a:endParaRPr lang="en-GB" sz="1100" dirty="0" smtClean="0"/>
          </a:p>
          <a:p>
            <a:pPr algn="ctr">
              <a:buFont typeface="Wingdings" pitchFamily="2" charset="2"/>
              <a:buChar char="q"/>
            </a:pPr>
            <a:r>
              <a:rPr lang="en-GB" dirty="0" smtClean="0"/>
              <a:t>Prospects</a:t>
            </a:r>
          </a:p>
          <a:p>
            <a:pPr algn="ctr">
              <a:buFont typeface="Wingdings" pitchFamily="2" charset="2"/>
              <a:buChar char="q"/>
            </a:pPr>
            <a:endParaRPr lang="en-GB" sz="900" dirty="0" smtClean="0"/>
          </a:p>
          <a:p>
            <a:pPr algn="ctr">
              <a:buFont typeface="Wingdings" pitchFamily="2" charset="2"/>
              <a:buChar char="q"/>
            </a:pPr>
            <a:r>
              <a:rPr lang="en-GB" dirty="0" smtClean="0"/>
              <a:t>Stumbling Blocks</a:t>
            </a:r>
          </a:p>
          <a:p>
            <a:pPr algn="ctr">
              <a:buFont typeface="Wingdings" pitchFamily="2" charset="2"/>
              <a:buChar char="q"/>
            </a:pPr>
            <a:endParaRPr lang="en-GB" sz="1200" dirty="0" smtClean="0"/>
          </a:p>
          <a:p>
            <a:pPr algn="ctr">
              <a:buFont typeface="Wingdings" pitchFamily="2" charset="2"/>
              <a:buChar char="q"/>
            </a:pPr>
            <a:r>
              <a:rPr lang="en-GB" dirty="0" smtClean="0"/>
              <a:t>What has been done</a:t>
            </a:r>
          </a:p>
          <a:p>
            <a:pPr algn="ctr">
              <a:buFont typeface="Wingdings" pitchFamily="2" charset="2"/>
              <a:buChar char="q"/>
            </a:pPr>
            <a:endParaRPr lang="en-GB" sz="1050" dirty="0" smtClean="0"/>
          </a:p>
          <a:p>
            <a:pPr algn="ctr">
              <a:buFont typeface="Wingdings" pitchFamily="2" charset="2"/>
              <a:buChar char="q"/>
            </a:pPr>
            <a:r>
              <a:rPr lang="en-GB" dirty="0" smtClean="0"/>
              <a:t>Our Plan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Economic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014 Integrated Aquaculture-Concept.docx</a:t>
            </a:r>
            <a:endParaRPr lang="en-US" dirty="0" smtClean="0"/>
          </a:p>
          <a:p>
            <a:endParaRPr lang="en-GB" dirty="0" smtClean="0"/>
          </a:p>
          <a:p>
            <a:r>
              <a:rPr lang="en-US" dirty="0" smtClean="0">
                <a:hlinkClick r:id="rId3" action="ppaction://hlinkfile"/>
              </a:rPr>
              <a:t>015 Sustainable Climate Smart Agriculture.docx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r>
              <a:rPr lang="en-GB" dirty="0" smtClean="0"/>
              <a:t>CONCLUSION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019800" cy="868362"/>
          </a:xfrm>
        </p:spPr>
        <p:txBody>
          <a:bodyPr/>
          <a:lstStyle/>
          <a:p>
            <a:r>
              <a:rPr lang="en-GB" dirty="0" smtClean="0"/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38200"/>
            <a:ext cx="8153400" cy="1752600"/>
          </a:xfrm>
        </p:spPr>
        <p:txBody>
          <a:bodyPr>
            <a:normAutofit/>
          </a:bodyPr>
          <a:lstStyle/>
          <a:p>
            <a:pPr marL="342900" lvl="0" indent="-342900"/>
            <a:r>
              <a:rPr lang="en-GB" sz="3200" b="0" dirty="0">
                <a:solidFill>
                  <a:prstClr val="black"/>
                </a:solidFill>
              </a:rPr>
              <a:t>Interventions will contribute to Socio-Economic Development in the LVB </a:t>
            </a:r>
            <a:r>
              <a:rPr lang="en-GB" sz="3200" b="0" dirty="0" smtClean="0">
                <a:solidFill>
                  <a:prstClr val="black"/>
                </a:solidFill>
              </a:rPr>
              <a:t>by</a:t>
            </a:r>
          </a:p>
          <a:p>
            <a:pPr marL="342900" lvl="0" indent="-342900"/>
            <a:r>
              <a:rPr lang="en-GB" sz="2800" dirty="0" smtClean="0">
                <a:solidFill>
                  <a:prstClr val="black"/>
                </a:solidFill>
              </a:rPr>
              <a:t>Improving Infrastructure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905000"/>
            <a:ext cx="4041775" cy="63976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Improving Livelihoods</a:t>
            </a:r>
            <a:endParaRPr lang="en-US" sz="2800" dirty="0"/>
          </a:p>
        </p:txBody>
      </p:sp>
      <p:pic>
        <p:nvPicPr>
          <p:cNvPr id="7" name="rg_hi" descr="http://t2.gstatic.com/images?q=tbn:ANd9GcQHj71Spmkrty-4cPJIffLI265wgtw6dw3QjVgU_jSWV--7fxvH"/>
          <p:cNvPicPr>
            <a:picLocks noGrp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 bwMode="auto">
          <a:xfrm>
            <a:off x="4419600" y="2590800"/>
            <a:ext cx="2667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rg_hi" descr="http://t1.gstatic.com/images?q=tbn:ANd9GcTkA5c3kqurd0-hTsACnCZyh0nSRggOC23zSAWB3PIrDeYcruyP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514600"/>
            <a:ext cx="2590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Work flow.jpg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95800"/>
            <a:ext cx="4038600" cy="205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 descr="H:\LVBC\PCC\Donors Forum\Pictures\Kisaka Presentation Pics\Bio gass production by community in Ma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457700"/>
            <a:ext cx="2590800" cy="1943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4040188" cy="990600"/>
          </a:xfrm>
        </p:spPr>
        <p:txBody>
          <a:bodyPr>
            <a:noAutofit/>
          </a:bodyPr>
          <a:lstStyle/>
          <a:p>
            <a:r>
              <a:rPr lang="en-GB" sz="2800" dirty="0" smtClean="0"/>
              <a:t>Facilitate Trade and Investment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62400" y="381000"/>
            <a:ext cx="4041775" cy="903288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Income Generating Opportunities</a:t>
            </a:r>
            <a:endParaRPr lang="en-US" sz="2800" dirty="0"/>
          </a:p>
        </p:txBody>
      </p:sp>
      <p:pic>
        <p:nvPicPr>
          <p:cNvPr id="7" name="Content Placeholder 6" descr="C:\Documents and Settings\User\My Documents\My Pictures\MWEA FISH FARM PHOTOS.JPG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3810000" y="1295400"/>
            <a:ext cx="3581400" cy="20574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rg_hi" descr="http://t1.gstatic.com/images?q=tbn:ANd9GcSHjfIeZdid-UtMoMj-qWSCEx2yiCiQgbXd52JsiWbzbbsP5l0IeQ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2860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rg_hi" descr="http://t0.gstatic.com/images?q=tbn:ANd9GcTC70Ena9ztjnePnQ9tRbsj6eYh8NndGw9-datJs3jlV1I60m6rxw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148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:\LVBC\PCC\Donors Forum\Pictures\Kisaka Presentation Pics\100_08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799" y="3429000"/>
            <a:ext cx="3124201" cy="1752600"/>
          </a:xfrm>
          <a:prstGeom prst="rect">
            <a:avLst/>
          </a:prstGeom>
          <a:noFill/>
        </p:spPr>
      </p:pic>
      <p:pic>
        <p:nvPicPr>
          <p:cNvPr id="10" name="Picture 9" descr="A child standing in a field of cassava in western Kenya.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4572000"/>
            <a:ext cx="3810000" cy="179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6400800" cy="1143000"/>
          </a:xfrm>
        </p:spPr>
        <p:txBody>
          <a:bodyPr/>
          <a:lstStyle/>
          <a:p>
            <a:r>
              <a:rPr lang="en-GB" dirty="0" smtClean="0"/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191000"/>
            <a:ext cx="5029200" cy="2133600"/>
          </a:xfrm>
        </p:spPr>
        <p:txBody>
          <a:bodyPr/>
          <a:lstStyle/>
          <a:p>
            <a:pPr marL="342900" lvl="0" indent="-342900">
              <a:buFont typeface="Wingdings" pitchFamily="2" charset="2"/>
              <a:buChar char="q"/>
            </a:pPr>
            <a:r>
              <a:rPr lang="en-GB" sz="2800" b="0" dirty="0" smtClean="0">
                <a:solidFill>
                  <a:srgbClr val="333399"/>
                </a:solidFill>
              </a:rPr>
              <a:t>The LVBC is well established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en-GB" sz="2800" b="0" dirty="0" smtClean="0">
                <a:solidFill>
                  <a:srgbClr val="333399"/>
                </a:solidFill>
              </a:rPr>
              <a:t>Has high level commitment from partner States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2046287"/>
          </a:xfrm>
        </p:spPr>
        <p:txBody>
          <a:bodyPr/>
          <a:lstStyle/>
          <a:p>
            <a:pPr marL="342900" lvl="0" indent="-342900">
              <a:buFont typeface="Wingdings" pitchFamily="2" charset="2"/>
              <a:buChar char="q"/>
            </a:pPr>
            <a:r>
              <a:rPr lang="en-GB" sz="2800" b="0" dirty="0" smtClean="0">
                <a:solidFill>
                  <a:srgbClr val="333399"/>
                </a:solidFill>
              </a:rPr>
              <a:t>Mandate to coordinate SD of the Basin</a:t>
            </a:r>
          </a:p>
          <a:p>
            <a:endParaRPr lang="en-US" dirty="0"/>
          </a:p>
        </p:txBody>
      </p:sp>
      <p:pic>
        <p:nvPicPr>
          <p:cNvPr id="7" name="Content Placeholder 6" descr="Lake Victoria Sunrise. Lake Victoria, Tanzania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4040188" cy="261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rg_hi" descr="http://t3.gstatic.com/images?q=tbn:ANd9GcSzGkTbMjEr1WlVYDt5bo6Iv8hSy1Q4U8CFkI7uQK0tlaawTrjsXQ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657600"/>
            <a:ext cx="358139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6172200" cy="1066800"/>
          </a:xfrm>
        </p:spPr>
        <p:txBody>
          <a:bodyPr/>
          <a:lstStyle/>
          <a:p>
            <a:r>
              <a:rPr lang="en-GB" dirty="0" smtClean="0"/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19200"/>
            <a:ext cx="8763000" cy="1066799"/>
          </a:xfrm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en-GB" sz="2800" b="0" kern="0" dirty="0" smtClean="0">
                <a:latin typeface="Arial"/>
              </a:rPr>
              <a:t>The Lake Victoria Basin is an </a:t>
            </a:r>
          </a:p>
          <a:p>
            <a:pPr lvl="0" algn="ctr" fontAlgn="base">
              <a:spcAft>
                <a:spcPct val="0"/>
              </a:spcAft>
            </a:pPr>
            <a:r>
              <a:rPr lang="en-GB" sz="2800" kern="0" dirty="0" smtClean="0">
                <a:latin typeface="Arial"/>
              </a:rPr>
              <a:t>OCEAN OF OPPORTUNITIES</a:t>
            </a:r>
          </a:p>
        </p:txBody>
      </p:sp>
      <p:pic>
        <p:nvPicPr>
          <p:cNvPr id="1026" name="Picture 2" descr="C:\Users\pc\AppData\Local\Microsoft\Windows\Temporary Internet Files\Content.Outlook\CQDO9S8Y\DSC027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47800" y="2286001"/>
            <a:ext cx="6324600" cy="4071374"/>
          </a:xfrm>
          <a:prstGeom prst="rect">
            <a:avLst/>
          </a:prstGeom>
          <a:noFill/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8200" y="2209800"/>
            <a:ext cx="7543800" cy="1477962"/>
          </a:xfrm>
        </p:spPr>
        <p:txBody>
          <a:bodyPr>
            <a:normAutofit fontScale="92500" lnSpcReduction="10000"/>
          </a:bodyPr>
          <a:lstStyle/>
          <a:p>
            <a:pPr marL="342900" lvl="0" indent="-342900" algn="ctr" fontAlgn="base">
              <a:spcAft>
                <a:spcPct val="0"/>
              </a:spcAft>
            </a:pPr>
            <a:endParaRPr lang="en-GB" sz="3200" b="0" kern="0" dirty="0" smtClean="0">
              <a:solidFill>
                <a:schemeClr val="bg1"/>
              </a:solidFill>
              <a:latin typeface="Arial"/>
            </a:endParaRPr>
          </a:p>
          <a:p>
            <a:pPr marL="342900" lvl="0" indent="-342900" algn="ctr" fontAlgn="base">
              <a:spcAft>
                <a:spcPct val="0"/>
              </a:spcAft>
            </a:pPr>
            <a:r>
              <a:rPr lang="en-GB" sz="3200" b="0" kern="0" dirty="0" smtClean="0">
                <a:solidFill>
                  <a:schemeClr val="bg1"/>
                </a:solidFill>
                <a:latin typeface="Arial"/>
              </a:rPr>
              <a:t>Partner </a:t>
            </a:r>
            <a:r>
              <a:rPr lang="en-GB" sz="3200" b="0" kern="0" dirty="0">
                <a:solidFill>
                  <a:schemeClr val="bg1"/>
                </a:solidFill>
                <a:latin typeface="Arial"/>
              </a:rPr>
              <a:t>With us to harness these opportunities</a:t>
            </a:r>
            <a:endParaRPr lang="en-US" sz="3200" b="0" kern="0" dirty="0">
              <a:solidFill>
                <a:schemeClr val="bg1"/>
              </a:solidFill>
              <a:latin typeface="Arial"/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172200" cy="1143000"/>
          </a:xfrm>
        </p:spPr>
        <p:txBody>
          <a:bodyPr/>
          <a:lstStyle/>
          <a:p>
            <a:r>
              <a:rPr lang="en-GB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95400"/>
            <a:ext cx="5181600" cy="1981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Lake Victoria is Africa’s Largest Lake</a:t>
            </a:r>
          </a:p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A key shared resource for the people of East Africa</a:t>
            </a:r>
            <a:endParaRPr lang="en-US" sz="2800" b="0" dirty="0"/>
          </a:p>
        </p:txBody>
      </p:sp>
      <p:pic>
        <p:nvPicPr>
          <p:cNvPr id="7" name="rg_hi" descr="http://t3.gstatic.com/images?q=tbn:ANd9GcT8S7FM67igkxrQDQg3yrkNpmK0r05P1CMmL_1ehcQZpbb8vrB8ow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3657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3800" y="4191000"/>
            <a:ext cx="5410200" cy="2133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Population of 40 million</a:t>
            </a:r>
          </a:p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4 million depend on the Lake</a:t>
            </a:r>
          </a:p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A regional Economic growth Zone</a:t>
            </a:r>
            <a:endParaRPr lang="en-US" sz="2800" b="0" dirty="0"/>
          </a:p>
        </p:txBody>
      </p:sp>
      <p:pic>
        <p:nvPicPr>
          <p:cNvPr id="8" name="rg_hi" descr="http://t3.gstatic.com/images?q=tbn:ANd9GcQWqxVfQM5F5eWCj6Fj-44Qiq7Ok92xpYZAOph42KWRoPnU94txlA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295400"/>
            <a:ext cx="3200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438400"/>
            <a:ext cx="6553200" cy="1219200"/>
          </a:xfrm>
        </p:spPr>
        <p:txBody>
          <a:bodyPr/>
          <a:lstStyle/>
          <a:p>
            <a:r>
              <a:rPr lang="en-GB" dirty="0" smtClean="0"/>
              <a:t>PROSPECTS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6477000" cy="1066800"/>
          </a:xfrm>
        </p:spPr>
        <p:txBody>
          <a:bodyPr/>
          <a:lstStyle/>
          <a:p>
            <a:r>
              <a:rPr lang="en-GB" dirty="0" smtClean="0"/>
              <a:t>ECONOMIC OPPORTUNITIES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19200"/>
            <a:ext cx="4876800" cy="2590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Regional Trade</a:t>
            </a:r>
          </a:p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Facilitating policy and Legal Framework</a:t>
            </a:r>
          </a:p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Potential Market of over 84 Million</a:t>
            </a:r>
          </a:p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Surplus Labour</a:t>
            </a:r>
          </a:p>
        </p:txBody>
      </p:sp>
      <p:pic>
        <p:nvPicPr>
          <p:cNvPr id="7" name="il_fi" descr="http://2012books.lardbucket.org/books/world-regional-geography-people-places-and-globalization/section_10/8f8aef9223c1ff538aed3242447d29b8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86200"/>
            <a:ext cx="3276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219200"/>
            <a:ext cx="3962400" cy="1295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Potential for investment in several sectors</a:t>
            </a:r>
            <a:endParaRPr lang="en-US" sz="2800" b="0" dirty="0" smtClean="0"/>
          </a:p>
        </p:txBody>
      </p:sp>
      <p:pic>
        <p:nvPicPr>
          <p:cNvPr id="8" name="Picture 2" descr="H:\LVBC\PCC\Donors Forum\Pictures\Kisaka Presentation Pics\Fishermen cleaning a net due to hyacinth clogging.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590800"/>
            <a:ext cx="2852626" cy="2133600"/>
          </a:xfrm>
          <a:prstGeom prst="rect">
            <a:avLst/>
          </a:prstGeom>
          <a:noFill/>
        </p:spPr>
      </p:pic>
      <p:pic>
        <p:nvPicPr>
          <p:cNvPr id="9" name="Picture 3" descr="H:\LVBC\PCC\Donors Forum\Pictures\Kisaka Presentation Pics\Ecotourism Project by women grps in Ma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343400"/>
            <a:ext cx="2743200" cy="2057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6248400" cy="8382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Economic opportunities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43000"/>
            <a:ext cx="3810000" cy="2057400"/>
          </a:xfrm>
        </p:spPr>
        <p:txBody>
          <a:bodyPr>
            <a:noAutofit/>
          </a:bodyPr>
          <a:lstStyle/>
          <a:p>
            <a:r>
              <a:rPr lang="en-GB" sz="2800" dirty="0" smtClean="0"/>
              <a:t>Agriculture</a:t>
            </a:r>
          </a:p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Good agro-climatic zone</a:t>
            </a:r>
          </a:p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Fertile soils</a:t>
            </a:r>
          </a:p>
        </p:txBody>
      </p:sp>
      <p:pic>
        <p:nvPicPr>
          <p:cNvPr id="7" name="Picture 2" descr="C:\Users\pc\Desktop\601070_440107356066771_1628047436_n[2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200400"/>
            <a:ext cx="2743200" cy="3175000"/>
          </a:xfrm>
          <a:prstGeom prst="rect">
            <a:avLst/>
          </a:prstGeom>
          <a:noFill/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05200" y="838200"/>
            <a:ext cx="2743200" cy="2438400"/>
          </a:xfrm>
        </p:spPr>
        <p:txBody>
          <a:bodyPr>
            <a:noAutofit/>
          </a:bodyPr>
          <a:lstStyle/>
          <a:p>
            <a:r>
              <a:rPr lang="en-GB" sz="2800" dirty="0" smtClean="0"/>
              <a:t>Aquaculture</a:t>
            </a:r>
          </a:p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Enormous potential for aquaculture and fish processing</a:t>
            </a:r>
            <a:endParaRPr lang="en-US" sz="2800" b="0" dirty="0"/>
          </a:p>
        </p:txBody>
      </p:sp>
      <p:pic>
        <p:nvPicPr>
          <p:cNvPr id="8" name="Content Placeholder 10" descr="Fish ponds belonging to Evelyn Nagemi in Samia district, Kenya.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219200"/>
            <a:ext cx="2895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810000"/>
            <a:ext cx="2895600" cy="250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rg_hi" descr="http://t0.gstatic.com/images?q=tbn:ANd9GcRZecsm2ELWiae2-jvI9CVm32en1UjDgX4YcA4zCJXC1DZ2boNUfA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4038600"/>
            <a:ext cx="2743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6324600" cy="1295400"/>
          </a:xfrm>
        </p:spPr>
        <p:txBody>
          <a:bodyPr/>
          <a:lstStyle/>
          <a:p>
            <a:r>
              <a:rPr lang="en-GB" dirty="0" smtClean="0"/>
              <a:t>Economic Opportunities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95400"/>
            <a:ext cx="3124200" cy="990600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Value Chain</a:t>
            </a:r>
          </a:p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Value addition</a:t>
            </a:r>
            <a:endParaRPr lang="en-US" sz="2800" b="0" dirty="0"/>
          </a:p>
        </p:txBody>
      </p:sp>
      <p:pic>
        <p:nvPicPr>
          <p:cNvPr id="7" name="rg_hi" descr="http://t3.gstatic.com/images?q=tbn:ANd9GcSz7nioJFb62hGSY0jCcPzFrSSFHdPWl6h1ONDPyEwQGs72877f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0"/>
            <a:ext cx="2762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598487"/>
          </a:xfrm>
        </p:spPr>
        <p:txBody>
          <a:bodyPr/>
          <a:lstStyle/>
          <a:p>
            <a:r>
              <a:rPr lang="en-GB" dirty="0" smtClean="0"/>
              <a:t>Trade and industry</a:t>
            </a:r>
            <a:endParaRPr lang="en-US" dirty="0"/>
          </a:p>
        </p:txBody>
      </p:sp>
      <p:pic>
        <p:nvPicPr>
          <p:cNvPr id="8" name="rg_hi" descr="http://t3.gstatic.com/images?q=tbn:ANd9GcTX4ZkG9VgWDaOBukuUNnPu9N23F9-AY-UMc5YSXmWu3tSLwwzXDQ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133600"/>
            <a:ext cx="3251200" cy="314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rg_hi" descr="http://t2.gstatic.com/images?q=tbn:ANd9GcRX9UdSQWZWlt7ZDZGgDp3DRDr6_avFYSPdoQKxehU3TwebVW4LF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6576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6248400" cy="990600"/>
          </a:xfrm>
        </p:spPr>
        <p:txBody>
          <a:bodyPr/>
          <a:lstStyle/>
          <a:p>
            <a:r>
              <a:rPr lang="en-GB" dirty="0" smtClean="0"/>
              <a:t>INFRASTRUCTURE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43000"/>
            <a:ext cx="4116388" cy="2209800"/>
          </a:xfrm>
        </p:spPr>
        <p:txBody>
          <a:bodyPr/>
          <a:lstStyle/>
          <a:p>
            <a:r>
              <a:rPr lang="en-GB" sz="2600" dirty="0" smtClean="0"/>
              <a:t>Transport</a:t>
            </a:r>
          </a:p>
          <a:p>
            <a:pPr>
              <a:buFont typeface="Wingdings" pitchFamily="2" charset="2"/>
              <a:buChar char="q"/>
            </a:pPr>
            <a:r>
              <a:rPr lang="en-GB" sz="2600" b="0" dirty="0" smtClean="0"/>
              <a:t>Important inland waterway</a:t>
            </a:r>
          </a:p>
          <a:p>
            <a:pPr>
              <a:buFont typeface="Wingdings" pitchFamily="2" charset="2"/>
              <a:buChar char="q"/>
            </a:pPr>
            <a:r>
              <a:rPr lang="en-GB" sz="2600" b="0" dirty="0" smtClean="0"/>
              <a:t>Strategic Connection to other parts of Africa</a:t>
            </a:r>
          </a:p>
        </p:txBody>
      </p:sp>
      <p:pic>
        <p:nvPicPr>
          <p:cNvPr id="7" name="Picture 2" descr="H:\LVBC\PCC\Donors Forum\Pictures\Passenger transpor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3429001"/>
            <a:ext cx="3657600" cy="2966320"/>
          </a:xfrm>
          <a:prstGeom prst="rect">
            <a:avLst/>
          </a:prstGeom>
          <a:noFill/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4801" y="1219200"/>
            <a:ext cx="5029199" cy="2286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Served with ports and piers with docking facilities</a:t>
            </a:r>
          </a:p>
          <a:p>
            <a:pPr>
              <a:buFont typeface="Wingdings" pitchFamily="2" charset="2"/>
              <a:buChar char="q"/>
            </a:pPr>
            <a:r>
              <a:rPr lang="en-GB" sz="2800" b="0" dirty="0" smtClean="0"/>
              <a:t>Connected through all modes of transport to outside markets</a:t>
            </a:r>
            <a:endParaRPr lang="en-US" sz="2800" b="0" dirty="0"/>
          </a:p>
        </p:txBody>
      </p:sp>
      <p:pic>
        <p:nvPicPr>
          <p:cNvPr id="8" name="Picture 3" descr="H:\LVBC\3rd LVBC Forum Report Photos\SG Visit to LVBC\DSC_006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505200"/>
            <a:ext cx="2896985" cy="2209800"/>
          </a:xfrm>
          <a:prstGeom prst="rect">
            <a:avLst/>
          </a:prstGeom>
          <a:noFill/>
        </p:spPr>
      </p:pic>
      <p:pic>
        <p:nvPicPr>
          <p:cNvPr id="9" name="rg_hi" descr="http://t0.gstatic.com/images?q=tbn:ANd9GcROaWejLcbdOKWGphgTJZezqgRa3h_dKtUPDeoFfFw-YSjLBoCq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4267200"/>
            <a:ext cx="2514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438400"/>
            <a:ext cx="6553200" cy="1219200"/>
          </a:xfrm>
        </p:spPr>
        <p:txBody>
          <a:bodyPr/>
          <a:lstStyle/>
          <a:p>
            <a:r>
              <a:rPr lang="en-GB" dirty="0" smtClean="0"/>
              <a:t>STUMBLING BLOCKS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LVBC2">
  <a:themeElements>
    <a:clrScheme name="LVBC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VBC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99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lbertus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99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lbertus Medium" pitchFamily="34" charset="0"/>
          </a:defRPr>
        </a:defPPr>
      </a:lstStyle>
    </a:lnDef>
  </a:objectDefaults>
  <a:extraClrSchemeLst>
    <a:extraClrScheme>
      <a:clrScheme name="LVBC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VBC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VBC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VBC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VBC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VBC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VBC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VBC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VBC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VBC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VBC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VBC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About EAC and LVBC</Template>
  <TotalTime>409</TotalTime>
  <Words>563</Words>
  <Application>Microsoft Office PowerPoint</Application>
  <PresentationFormat>On-screen Show (4:3)</PresentationFormat>
  <Paragraphs>171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LVBC2</vt:lpstr>
      <vt:lpstr>Document</vt:lpstr>
      <vt:lpstr>3RD LAKE VICTORIA BASIN DONORS’ CONFERENCE</vt:lpstr>
      <vt:lpstr>OUTLINE</vt:lpstr>
      <vt:lpstr>INTRODUCTION</vt:lpstr>
      <vt:lpstr>PROSPECTS</vt:lpstr>
      <vt:lpstr>ECONOMIC OPPORTUNITIES</vt:lpstr>
      <vt:lpstr>Economic opportunities</vt:lpstr>
      <vt:lpstr>Economic Opportunities</vt:lpstr>
      <vt:lpstr>INFRASTRUCTURE</vt:lpstr>
      <vt:lpstr>STUMBLING BLOCKS</vt:lpstr>
      <vt:lpstr>Challenges to Economic Sector</vt:lpstr>
      <vt:lpstr>Challenges to livelihood improvement</vt:lpstr>
      <vt:lpstr>Water Transport  Challenges</vt:lpstr>
      <vt:lpstr>Challenges to water Transport</vt:lpstr>
      <vt:lpstr>WHAT IS BEING DONE</vt:lpstr>
      <vt:lpstr>Interventions already in place</vt:lpstr>
      <vt:lpstr>On –going Intervention</vt:lpstr>
      <vt:lpstr>OUR PLAN</vt:lpstr>
      <vt:lpstr>Our plan</vt:lpstr>
      <vt:lpstr>Infrastructure Development</vt:lpstr>
      <vt:lpstr>Economic Development</vt:lpstr>
      <vt:lpstr>CONCLUSION</vt:lpstr>
      <vt:lpstr>CONCLUSION</vt:lpstr>
      <vt:lpstr>Slide 23</vt:lpstr>
      <vt:lpstr>CONCLUSION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LAKE VICTORIA BASIN DONORS’ CONFERENCE</dc:title>
  <dc:creator>Kisaka</dc:creator>
  <cp:lastModifiedBy>pc</cp:lastModifiedBy>
  <cp:revision>89</cp:revision>
  <dcterms:created xsi:type="dcterms:W3CDTF">2013-06-14T23:36:26Z</dcterms:created>
  <dcterms:modified xsi:type="dcterms:W3CDTF">2013-06-16T06:42:11Z</dcterms:modified>
</cp:coreProperties>
</file>