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29"/>
  </p:notesMasterIdLst>
  <p:handoutMasterIdLst>
    <p:handoutMasterId r:id="rId30"/>
  </p:handoutMasterIdLst>
  <p:sldIdLst>
    <p:sldId id="312" r:id="rId3"/>
    <p:sldId id="285" r:id="rId4"/>
    <p:sldId id="296" r:id="rId5"/>
    <p:sldId id="297" r:id="rId6"/>
    <p:sldId id="324" r:id="rId7"/>
    <p:sldId id="298" r:id="rId8"/>
    <p:sldId id="318" r:id="rId9"/>
    <p:sldId id="321" r:id="rId10"/>
    <p:sldId id="319" r:id="rId11"/>
    <p:sldId id="300" r:id="rId12"/>
    <p:sldId id="322" r:id="rId13"/>
    <p:sldId id="286" r:id="rId14"/>
    <p:sldId id="330" r:id="rId15"/>
    <p:sldId id="329" r:id="rId16"/>
    <p:sldId id="287" r:id="rId17"/>
    <p:sldId id="295" r:id="rId18"/>
    <p:sldId id="303" r:id="rId19"/>
    <p:sldId id="307" r:id="rId20"/>
    <p:sldId id="326" r:id="rId21"/>
    <p:sldId id="315" r:id="rId22"/>
    <p:sldId id="316" r:id="rId23"/>
    <p:sldId id="310" r:id="rId24"/>
    <p:sldId id="320" r:id="rId25"/>
    <p:sldId id="308" r:id="rId26"/>
    <p:sldId id="311" r:id="rId27"/>
    <p:sldId id="317" r:id="rId2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200" b="1" kern="1200">
        <a:solidFill>
          <a:schemeClr val="bg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200" b="1" kern="1200">
        <a:solidFill>
          <a:schemeClr val="bg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200" b="1" kern="1200">
        <a:solidFill>
          <a:schemeClr val="bg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200" b="1" kern="1200">
        <a:solidFill>
          <a:schemeClr val="bg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200" b="1" kern="1200">
        <a:solidFill>
          <a:schemeClr val="bg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4200" b="1" kern="1200">
        <a:solidFill>
          <a:schemeClr val="bg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4200" b="1" kern="1200">
        <a:solidFill>
          <a:schemeClr val="bg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4200" b="1" kern="1200">
        <a:solidFill>
          <a:schemeClr val="bg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4200" b="1" kern="1200">
        <a:solidFill>
          <a:schemeClr val="bg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9900"/>
    <a:srgbClr val="3399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29" autoAdjust="0"/>
    <p:restoredTop sz="94667" autoAdjust="0"/>
  </p:normalViewPr>
  <p:slideViewPr>
    <p:cSldViewPr>
      <p:cViewPr>
        <p:scale>
          <a:sx n="60" d="100"/>
          <a:sy n="60" d="100"/>
        </p:scale>
        <p:origin x="-1338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FF0CD3E1-F7DA-4C2F-871F-C43FDE6EC5B4}" type="datetimeFigureOut">
              <a:rPr lang="en-US"/>
              <a:pPr/>
              <a:t>6/16/2013</a:t>
            </a:fld>
            <a:endParaRPr lang="en-US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777648EB-385B-4C19-8C58-C442F131B2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86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ECA54F5-43D4-439A-BACE-B2AD93E07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113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A54F5-43D4-439A-BACE-B2AD93E072F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A54F5-43D4-439A-BACE-B2AD93E072F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A54F5-43D4-439A-BACE-B2AD93E072F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A54F5-43D4-439A-BACE-B2AD93E072F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A54F5-43D4-439A-BACE-B2AD93E072F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A54F5-43D4-439A-BACE-B2AD93E072F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A54F5-43D4-439A-BACE-B2AD93E072F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A54F5-43D4-439A-BACE-B2AD93E072F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A54F5-43D4-439A-BACE-B2AD93E072F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3D458A-B30B-4A55-B03D-8B0D64F72F78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A54F5-43D4-439A-BACE-B2AD93E072F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A54F5-43D4-439A-BACE-B2AD93E072F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EE3E74-E4E3-4321-BE3A-51084A92ADD9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EE3E74-E4E3-4321-BE3A-51084A92ADD9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EE3E74-E4E3-4321-BE3A-51084A92ADD9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A54F5-43D4-439A-BACE-B2AD93E072F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A54F5-43D4-439A-BACE-B2AD93E072F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A54F5-43D4-439A-BACE-B2AD93E072F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Microsoft_Office_Word_97_-_2003_Document22.doc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 rot="10800000">
            <a:off x="0" y="6400800"/>
            <a:ext cx="9144000" cy="457200"/>
            <a:chOff x="0" y="0"/>
            <a:chExt cx="5760" cy="624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" y="0"/>
              <a:ext cx="5760" cy="1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" y="145"/>
              <a:ext cx="5760" cy="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" y="193"/>
              <a:ext cx="5760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" y="240"/>
              <a:ext cx="5760" cy="48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0" y="288"/>
              <a:ext cx="5760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" y="336"/>
              <a:ext cx="5760" cy="48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" y="383"/>
              <a:ext cx="5760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" y="433"/>
              <a:ext cx="5760" cy="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" y="481"/>
              <a:ext cx="5760" cy="1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</p:grpSp>
      <p:pic>
        <p:nvPicPr>
          <p:cNvPr id="14" name="Picture 14" descr="East African Commun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0488" y="0"/>
            <a:ext cx="1447800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0" y="-55563"/>
            <a:ext cx="1303338" cy="1327151"/>
            <a:chOff x="4075" y="-21"/>
            <a:chExt cx="821" cy="836"/>
          </a:xfrm>
        </p:grpSpPr>
        <p:graphicFrame>
          <p:nvGraphicFramePr>
            <p:cNvPr id="16" name="Object 2"/>
            <p:cNvGraphicFramePr>
              <a:graphicFrameLocks noChangeAspect="1"/>
            </p:cNvGraphicFramePr>
            <p:nvPr/>
          </p:nvGraphicFramePr>
          <p:xfrm>
            <a:off x="4075" y="-21"/>
            <a:ext cx="803" cy="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381" name="Document" r:id="rId4" imgW="5494999" imgH="5713954" progId="Word.Document.8">
                    <p:embed/>
                  </p:oleObj>
                </mc:Choice>
                <mc:Fallback>
                  <p:oleObj name="Document" r:id="rId4" imgW="5494999" imgH="5713954" progId="Word.Document.8">
                    <p:embed/>
                    <p:pic>
                      <p:nvPicPr>
                        <p:cNvPr id="0" name="Picture 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75" y="-21"/>
                          <a:ext cx="803" cy="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16"/>
            <p:cNvSpPr>
              <a:spLocks noChangeArrowheads="1"/>
            </p:cNvSpPr>
            <p:nvPr userDrawn="1"/>
          </p:nvSpPr>
          <p:spPr bwMode="auto">
            <a:xfrm>
              <a:off x="4128" y="336"/>
              <a:ext cx="768" cy="1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800">
                  <a:solidFill>
                    <a:schemeClr val="accent2"/>
                  </a:solidFill>
                  <a:latin typeface="Arial" charset="0"/>
                </a:rPr>
                <a:t>LVBC</a:t>
              </a:r>
            </a:p>
          </p:txBody>
        </p:sp>
      </p:grpSp>
      <p:sp>
        <p:nvSpPr>
          <p:cNvPr id="31746" name="AutoShap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211455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19125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655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1529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33900" y="1600200"/>
            <a:ext cx="41529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33900" y="3938588"/>
            <a:ext cx="41529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w-K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w-K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E52A-E844-4BCC-A005-5B6EB09DD784}" type="datetime1">
              <a:rPr lang="sw-K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6/16/2013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8B974-0F4A-4967-839E-6F0DAD86A7FF}" type="slidenum">
              <a:rPr lang="sw-K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456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w-K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w-K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40D3-0B88-4706-AD04-68001D45E2D5}" type="datetime1">
              <a:rPr lang="sw-K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6/16/2013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029C0-DA42-4010-BE91-3A79F7EF1D3F}" type="slidenum">
              <a:rPr lang="sw-K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15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w-K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2DAF0-21A4-49B3-AC58-1E222EB89867}" type="datetime1">
              <a:rPr lang="sw-K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6/16/2013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76435-2230-40AA-9740-BCAE418DB2B5}" type="slidenum">
              <a:rPr lang="sw-K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38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w-K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w-K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w-K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F6F39-DBBD-4BE6-B342-9AF3C14919C6}" type="datetime1">
              <a:rPr lang="sw-K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6/16/2013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F3849-71BF-4E10-93F8-60EDC35ADF3A}" type="slidenum">
              <a:rPr lang="sw-K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812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w-K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w-K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w-K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C35E3-089A-48FD-9267-0E15EFA2D851}" type="datetime1">
              <a:rPr lang="sw-K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6/16/2013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789A6-7378-4865-B764-7C013FD33A9F}" type="slidenum">
              <a:rPr lang="sw-K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1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w-K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2F5CE-8D70-4ACF-8DC6-10FB69772FDF}" type="datetime1">
              <a:rPr lang="sw-K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6/16/2013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4D2CF-5711-4A8C-85E6-C4549D203534}" type="slidenum">
              <a:rPr lang="sw-K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EE06E-F7BF-4EF3-ACA6-8984032F40B7}" type="datetime1">
              <a:rPr lang="sw-K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6/16/2013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85B3C-CB9F-4282-8AA2-89D026B7E642}" type="slidenum">
              <a:rPr lang="sw-K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58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w-K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w-K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4D3B3-3D65-4F07-B07E-580A14C82F57}" type="datetime1">
              <a:rPr lang="sw-K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6/16/2013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41CB2-4E3B-46F7-B218-733A554D6B93}" type="slidenum">
              <a:rPr lang="sw-K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57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w-K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w-K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A5478-5D6A-49A4-9DB5-5C07CE0597C8}" type="datetime1">
              <a:rPr lang="sw-K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6/16/2013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20A20-D3A9-41BE-925F-8A6B106BDB7C}" type="slidenum">
              <a:rPr lang="sw-K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35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w-K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w-K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CB84D-72C9-413A-BE03-C1677521085B}" type="datetime1">
              <a:rPr lang="sw-K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6/16/2013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BB030-838A-415B-9263-592350998156}" type="slidenum">
              <a:rPr lang="sw-K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15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w-K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w-K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21085-10C1-4E40-B48B-F7084F7824AF}" type="datetime1">
              <a:rPr lang="sw-K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6/16/2013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A7A80-41E5-40A8-8234-D31B264F6243}" type="slidenum">
              <a:rPr lang="sw-K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w-K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40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152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1600200"/>
            <a:ext cx="4152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Microsoft_Office_Word_97_-_2003_Document11.doc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0"/>
            <a:ext cx="6553200" cy="1219200"/>
          </a:xfrm>
          <a:prstGeom prst="roundRect">
            <a:avLst>
              <a:gd name="adj" fmla="val 16667"/>
            </a:avLst>
          </a:prstGeom>
          <a:solidFill>
            <a:srgbClr val="3399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00200"/>
            <a:ext cx="8458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057" name="Group 17"/>
          <p:cNvGrpSpPr>
            <a:grpSpLocks/>
          </p:cNvGrpSpPr>
          <p:nvPr/>
        </p:nvGrpSpPr>
        <p:grpSpPr bwMode="auto">
          <a:xfrm rot="10800000">
            <a:off x="0" y="6400800"/>
            <a:ext cx="9144000" cy="457200"/>
            <a:chOff x="0" y="0"/>
            <a:chExt cx="5760" cy="624"/>
          </a:xfrm>
        </p:grpSpPr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1" y="0"/>
              <a:ext cx="5760" cy="1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043" name="Rectangle 19"/>
            <p:cNvSpPr>
              <a:spLocks noChangeArrowheads="1"/>
            </p:cNvSpPr>
            <p:nvPr/>
          </p:nvSpPr>
          <p:spPr bwMode="auto">
            <a:xfrm>
              <a:off x="1" y="145"/>
              <a:ext cx="5760" cy="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044" name="Rectangle 20"/>
            <p:cNvSpPr>
              <a:spLocks noChangeArrowheads="1"/>
            </p:cNvSpPr>
            <p:nvPr/>
          </p:nvSpPr>
          <p:spPr bwMode="auto">
            <a:xfrm>
              <a:off x="1" y="193"/>
              <a:ext cx="5760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045" name="Rectangle 21"/>
            <p:cNvSpPr>
              <a:spLocks noChangeArrowheads="1"/>
            </p:cNvSpPr>
            <p:nvPr/>
          </p:nvSpPr>
          <p:spPr bwMode="auto">
            <a:xfrm>
              <a:off x="1" y="240"/>
              <a:ext cx="5760" cy="48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046" name="Rectangle 22"/>
            <p:cNvSpPr>
              <a:spLocks noChangeArrowheads="1"/>
            </p:cNvSpPr>
            <p:nvPr/>
          </p:nvSpPr>
          <p:spPr bwMode="auto">
            <a:xfrm>
              <a:off x="0" y="288"/>
              <a:ext cx="5760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047" name="Rectangle 23"/>
            <p:cNvSpPr>
              <a:spLocks noChangeArrowheads="1"/>
            </p:cNvSpPr>
            <p:nvPr/>
          </p:nvSpPr>
          <p:spPr bwMode="auto">
            <a:xfrm>
              <a:off x="1" y="336"/>
              <a:ext cx="5760" cy="48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048" name="Rectangle 24"/>
            <p:cNvSpPr>
              <a:spLocks noChangeArrowheads="1"/>
            </p:cNvSpPr>
            <p:nvPr/>
          </p:nvSpPr>
          <p:spPr bwMode="auto">
            <a:xfrm>
              <a:off x="1" y="383"/>
              <a:ext cx="5760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049" name="Rectangle 25"/>
            <p:cNvSpPr>
              <a:spLocks noChangeArrowheads="1"/>
            </p:cNvSpPr>
            <p:nvPr/>
          </p:nvSpPr>
          <p:spPr bwMode="auto">
            <a:xfrm>
              <a:off x="1" y="433"/>
              <a:ext cx="5760" cy="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  <p:sp>
          <p:nvSpPr>
            <p:cNvPr id="1050" name="Rectangle 26"/>
            <p:cNvSpPr>
              <a:spLocks noChangeArrowheads="1"/>
            </p:cNvSpPr>
            <p:nvPr/>
          </p:nvSpPr>
          <p:spPr bwMode="auto">
            <a:xfrm>
              <a:off x="1" y="481"/>
              <a:ext cx="5760" cy="1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ahoma" pitchFamily="34" charset="0"/>
              </a:endParaRPr>
            </a:p>
          </p:txBody>
        </p:sp>
      </p:grpSp>
      <p:pic>
        <p:nvPicPr>
          <p:cNvPr id="1058" name="Picture 27" descr="East African Community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805738" y="0"/>
            <a:ext cx="13716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59" name="Group 28"/>
          <p:cNvGrpSpPr>
            <a:grpSpLocks/>
          </p:cNvGrpSpPr>
          <p:nvPr/>
        </p:nvGrpSpPr>
        <p:grpSpPr bwMode="auto">
          <a:xfrm>
            <a:off x="0" y="-55563"/>
            <a:ext cx="1303338" cy="1327151"/>
            <a:chOff x="4075" y="-21"/>
            <a:chExt cx="821" cy="836"/>
          </a:xfrm>
        </p:grpSpPr>
        <p:graphicFrame>
          <p:nvGraphicFramePr>
            <p:cNvPr id="1053" name="Object 29"/>
            <p:cNvGraphicFramePr>
              <a:graphicFrameLocks noChangeAspect="1"/>
            </p:cNvGraphicFramePr>
            <p:nvPr/>
          </p:nvGraphicFramePr>
          <p:xfrm>
            <a:off x="4075" y="-21"/>
            <a:ext cx="803" cy="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8" name="Document" r:id="rId16" imgW="5494999" imgH="5713954" progId="Word.Document.8">
                    <p:embed/>
                  </p:oleObj>
                </mc:Choice>
                <mc:Fallback>
                  <p:oleObj name="Document" r:id="rId16" imgW="5494999" imgH="5713954" progId="Word.Document.8">
                    <p:embed/>
                    <p:pic>
                      <p:nvPicPr>
                        <p:cNvPr id="0" name="Picture 10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75" y="-21"/>
                          <a:ext cx="803" cy="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4" name="Rectangle 30"/>
            <p:cNvSpPr>
              <a:spLocks noChangeArrowheads="1"/>
            </p:cNvSpPr>
            <p:nvPr userDrawn="1"/>
          </p:nvSpPr>
          <p:spPr bwMode="auto">
            <a:xfrm>
              <a:off x="4128" y="336"/>
              <a:ext cx="768" cy="1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800">
                  <a:solidFill>
                    <a:schemeClr val="accent2"/>
                  </a:solidFill>
                  <a:latin typeface="Arial" charset="0"/>
                </a:rPr>
                <a:t>LVBC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w-KE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w-K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5E7605-D722-45C7-813C-20934938C410}" type="datetime1">
              <a:rPr lang="sw-KE" b="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6/16/2013</a:t>
            </a:fld>
            <a:endParaRPr lang="sw-KE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w-KE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3F8D7E-E915-4190-880E-6F9FE4DFA809}" type="slidenum">
              <a:rPr lang="sw-KE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sw-KE" b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3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w-K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10" Type="http://schemas.openxmlformats.org/officeDocument/2006/relationships/image" Target="../media/image12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0" y="4207297"/>
            <a:ext cx="9144000" cy="692497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GB" sz="4500" b="1" dirty="0" smtClean="0"/>
              <a:t>LVBC Now and in the Future</a:t>
            </a:r>
            <a:endParaRPr lang="sw-KE" sz="4500" b="1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710563" y="5199739"/>
            <a:ext cx="7772400" cy="103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2800" dirty="0" smtClean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By</a:t>
            </a:r>
            <a:endParaRPr lang="en-GB" sz="2800" dirty="0">
              <a:solidFill>
                <a:prstClr val="black"/>
              </a:solidFill>
              <a:latin typeface="Arial Narrow" pitchFamily="34" charset="0"/>
              <a:cs typeface="Arial" charset="0"/>
            </a:endParaRPr>
          </a:p>
          <a:p>
            <a:pPr algn="ctr">
              <a:lnSpc>
                <a:spcPct val="80000"/>
              </a:lnSpc>
            </a:pPr>
            <a:r>
              <a:rPr lang="en-GB" sz="2800" dirty="0" err="1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Dr.</a:t>
            </a:r>
            <a:r>
              <a:rPr lang="en-GB" sz="2800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Canisius</a:t>
            </a:r>
            <a:r>
              <a:rPr lang="en-GB" sz="2800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Kanangire</a:t>
            </a:r>
            <a:endParaRPr lang="en-GB" sz="2800" dirty="0">
              <a:solidFill>
                <a:prstClr val="black"/>
              </a:solidFill>
              <a:latin typeface="Arial Narrow" pitchFamily="34" charset="0"/>
              <a:cs typeface="Arial" charset="0"/>
            </a:endParaRPr>
          </a:p>
          <a:p>
            <a:pPr algn="ctr">
              <a:lnSpc>
                <a:spcPct val="80000"/>
              </a:lnSpc>
            </a:pPr>
            <a:r>
              <a:rPr lang="en-GB" sz="2800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Executive Secretary, Lake Victoria Basin Commission</a:t>
            </a:r>
            <a:endParaRPr lang="sw-KE" sz="28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1500" y="116632"/>
            <a:ext cx="9001094" cy="1008112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GB" sz="340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Arial" charset="0"/>
              </a:rPr>
              <a:t>East Africa Community</a:t>
            </a:r>
          </a:p>
          <a:p>
            <a:pPr algn="ctr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GB" sz="340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cs typeface="Arial" charset="0"/>
              </a:rPr>
              <a:t>Lake Victoria Basin Commission</a:t>
            </a:r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3835896" y="1235402"/>
            <a:ext cx="1312168" cy="1257494"/>
            <a:chOff x="2556" y="2556"/>
            <a:chExt cx="7100" cy="6961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/>
          </p:nvGraphicFramePr>
          <p:xfrm>
            <a:off x="2556" y="2556"/>
            <a:ext cx="7100" cy="69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883" name="Picture" r:id="rId3" imgW="3023616" imgH="2965704" progId="Word.Picture.8">
                    <p:embed/>
                  </p:oleObj>
                </mc:Choice>
                <mc:Fallback>
                  <p:oleObj name="Picture" r:id="rId3" imgW="3023616" imgH="2965704" progId="Word.Picture.8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-337" t="-3426" r="-337" b="-3426"/>
                        <a:stretch>
                          <a:fillRect/>
                        </a:stretch>
                      </p:blipFill>
                      <p:spPr bwMode="auto">
                        <a:xfrm>
                          <a:off x="2556" y="2556"/>
                          <a:ext cx="7100" cy="69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WordArt 4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356" y="8528"/>
              <a:ext cx="5475" cy="40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800" b="0" kern="10" smtClean="0">
                  <a:solidFill>
                    <a:srgbClr val="000000"/>
                  </a:solidFill>
                  <a:latin typeface="Arial"/>
                  <a:cs typeface="Arial"/>
                </a:rPr>
                <a:t>JUMUIYA YA AFRIKA MASHARIKI</a:t>
              </a:r>
              <a:endParaRPr lang="en-US" sz="1800" b="0" kern="1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71500" y="2564904"/>
            <a:ext cx="900109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en-US" sz="4400" dirty="0" smtClean="0">
                <a:solidFill>
                  <a:srgbClr val="0000FF"/>
                </a:solidFill>
                <a:latin typeface="Calibri"/>
                <a:cs typeface="Arial" charset="0"/>
              </a:rPr>
              <a:t>Donors’ Conference</a:t>
            </a:r>
          </a:p>
          <a:p>
            <a:pPr algn="ctr">
              <a:defRPr/>
            </a:pPr>
            <a:r>
              <a:rPr lang="en-GB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17</a:t>
            </a:r>
            <a:r>
              <a:rPr lang="en-GB" sz="2800" baseline="30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th</a:t>
            </a:r>
            <a:r>
              <a:rPr lang="en-GB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to 18</a:t>
            </a:r>
            <a:r>
              <a:rPr lang="en-GB" sz="2800" baseline="30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th</a:t>
            </a:r>
            <a:r>
              <a:rPr lang="en-GB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June, 2013</a:t>
            </a:r>
            <a:endParaRPr lang="sw-KE" sz="2800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11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PAUL N. K._ ALL\PHOTO GALLERY\Hyacinth Manual Removal - AS&amp;M&amp;EO\DSC018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Title 3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1219200"/>
          </a:xfrm>
        </p:spPr>
        <p:txBody>
          <a:bodyPr/>
          <a:lstStyle/>
          <a:p>
            <a:r>
              <a:rPr lang="en-US" sz="3400" dirty="0" smtClean="0">
                <a:latin typeface="Arial Narrow" pitchFamily="34" charset="0"/>
              </a:rPr>
              <a:t>Environmental Stresses / Challenges in LVB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3138"/>
            <a:ext cx="4495800" cy="1968062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eaLnBrk="1" hangingPunct="1">
              <a:buClr>
                <a:schemeClr val="bg2"/>
              </a:buClr>
              <a:buBlip>
                <a:blip r:embed="rId4"/>
              </a:buBlip>
              <a:defRPr/>
            </a:pPr>
            <a:r>
              <a:rPr lang="en-US" sz="2500" b="1" dirty="0" smtClean="0">
                <a:solidFill>
                  <a:srgbClr val="800000"/>
                </a:solidFill>
                <a:latin typeface="Arial Narrow" pitchFamily="34" charset="0"/>
              </a:rPr>
              <a:t>Stresses within the lake </a:t>
            </a:r>
            <a:r>
              <a:rPr lang="en-US" sz="2500" b="1" dirty="0" smtClean="0">
                <a:latin typeface="Arial Narrow" pitchFamily="34" charset="0"/>
              </a:rPr>
              <a:t>–</a:t>
            </a:r>
            <a:r>
              <a:rPr lang="en-US" sz="2500" dirty="0" smtClean="0">
                <a:latin typeface="Arial Narrow" pitchFamily="34" charset="0"/>
              </a:rPr>
              <a:t> e.g., over-fishing, oil spills, untreated liquid wastes, water hyacinth, over-abstraction of water from the lake and its basin</a:t>
            </a:r>
          </a:p>
        </p:txBody>
      </p:sp>
      <p:pic>
        <p:nvPicPr>
          <p:cNvPr id="6" name="Picture 5" descr="C:\Users\user\Desktop\Photos\COMMUNITY MEMBERS PLANTING SISAL SUCKERS IN DEGRADED AREA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8870" y="4649470"/>
            <a:ext cx="2945130" cy="220853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-23648" y="5657671"/>
            <a:ext cx="622251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Blip>
                <a:blip r:embed="rId6"/>
              </a:buBlip>
            </a:pPr>
            <a:r>
              <a:rPr lang="en-US" sz="2400" dirty="0">
                <a:solidFill>
                  <a:srgbClr val="C00000"/>
                </a:solidFill>
                <a:latin typeface="Arial Narrow" pitchFamily="34" charset="0"/>
              </a:rPr>
              <a:t>Stresses on littoral zones –</a:t>
            </a:r>
            <a:r>
              <a:rPr lang="en-US" sz="2400" dirty="0">
                <a:solidFill>
                  <a:srgbClr val="3399FF"/>
                </a:solidFill>
                <a:latin typeface="Arial Narrow" pitchFamily="34" charset="0"/>
              </a:rPr>
              <a:t> e.g., construction and farming in shoreline, conversion of wetlands, poor solid wastes management</a:t>
            </a:r>
            <a:endParaRPr lang="en-US" sz="2400" dirty="0">
              <a:solidFill>
                <a:srgbClr val="3399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Fluctuations in Lake Levels</a:t>
            </a:r>
            <a:endParaRPr lang="en-US" dirty="0"/>
          </a:p>
        </p:txBody>
      </p:sp>
      <p:pic>
        <p:nvPicPr>
          <p:cNvPr id="120834" name="Picture 2" descr="C:\PAUL N. K._ ALL\LVBC\M&amp;E\Reports-LVBC-SEC\Other LVBC Reports\LVBC Outreach Report\Photos in the outreach report\Lake Victoria water levels tre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37441"/>
            <a:ext cx="65151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71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81800" cy="1219200"/>
          </a:xfrm>
        </p:spPr>
        <p:txBody>
          <a:bodyPr/>
          <a:lstStyle/>
          <a:p>
            <a:r>
              <a:rPr lang="en-GB" sz="3400" dirty="0" smtClean="0">
                <a:latin typeface="Arial Narrow" pitchFamily="34" charset="0"/>
              </a:rPr>
              <a:t>LVBC legal basis and governance</a:t>
            </a:r>
            <a:endParaRPr lang="en-GB" sz="3400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28802"/>
            <a:ext cx="9144000" cy="447199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GB" sz="3000" b="1" dirty="0" smtClean="0">
                <a:solidFill>
                  <a:schemeClr val="accent2"/>
                </a:solidFill>
                <a:latin typeface="Arial Narrow" pitchFamily="34" charset="0"/>
              </a:rPr>
              <a:t>Need for a regionally coordinated sustainable development.</a:t>
            </a:r>
          </a:p>
          <a:p>
            <a:pPr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GB" sz="3000" b="1" dirty="0" smtClean="0">
                <a:latin typeface="Arial Narrow" pitchFamily="34" charset="0"/>
              </a:rPr>
              <a:t>The Treaty (1999)- Article 114, 2 b (vi) Partner States agreed to establish a body for the Management of Lake Victoria;</a:t>
            </a:r>
          </a:p>
          <a:p>
            <a:pPr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GB" sz="3000" b="1" dirty="0" smtClean="0">
                <a:solidFill>
                  <a:schemeClr val="accent2"/>
                </a:solidFill>
                <a:latin typeface="Arial Narrow" pitchFamily="34" charset="0"/>
              </a:rPr>
              <a:t>The Protocol for sustainable development of the basin signed in 2003 provides the legal and institutional framework for the much needed interventions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12557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660066"/>
                </a:solidFill>
              </a:rPr>
              <a:t>Institutional &amp; Governance Instruments</a:t>
            </a:r>
            <a:endParaRPr lang="en-US" sz="26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81800" cy="1143000"/>
          </a:xfrm>
        </p:spPr>
        <p:txBody>
          <a:bodyPr/>
          <a:lstStyle/>
          <a:p>
            <a:r>
              <a:rPr lang="en-GB" sz="3400" dirty="0" smtClean="0">
                <a:latin typeface="Arial Narrow" pitchFamily="34" charset="0"/>
              </a:rPr>
              <a:t>LVBC legal basis and governance</a:t>
            </a:r>
            <a:endParaRPr lang="en-GB" sz="3400" i="1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3599"/>
            <a:ext cx="9144000" cy="4267201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Blip>
                <a:blip r:embed="rId3"/>
              </a:buBlip>
            </a:pPr>
            <a:r>
              <a:rPr lang="en-GB" sz="3000" b="1" dirty="0" smtClean="0">
                <a:latin typeface="Arial Narrow" pitchFamily="34" charset="0"/>
              </a:rPr>
              <a:t>Article </a:t>
            </a:r>
            <a:r>
              <a:rPr lang="en-GB" sz="3000" b="1" dirty="0">
                <a:latin typeface="Arial Narrow" pitchFamily="34" charset="0"/>
              </a:rPr>
              <a:t>33 of the Protocol for Sustainable Development of Lake Victoria Basin establishes the LVBC, as an Institution of EAC;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Blip>
                <a:blip r:embed="rId3"/>
              </a:buBlip>
            </a:pPr>
            <a:r>
              <a:rPr lang="en-GB" sz="3000" b="1" dirty="0">
                <a:latin typeface="Arial Narrow" pitchFamily="34" charset="0"/>
              </a:rPr>
              <a:t>Article 3 gives provision for the 14 areas that the Partner States have agreed to cooperate in sustainable conservation and use of resources within the Basin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Blip>
                <a:blip r:embed="rId3"/>
              </a:buBlip>
            </a:pPr>
            <a:r>
              <a:rPr lang="en-GB" sz="3000" b="1" dirty="0">
                <a:latin typeface="Arial Narrow" pitchFamily="34" charset="0"/>
              </a:rPr>
              <a:t>The LVBC has a Sectoral Council of Ministers for LVB that provides policy direction on sustainable development of the LVB.</a:t>
            </a:r>
            <a:endParaRPr lang="en-GB" sz="3000" b="1" dirty="0" smtClean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12557"/>
            <a:ext cx="8915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660066"/>
                </a:solidFill>
              </a:rPr>
              <a:t>Institutional &amp; Governance Instruments</a:t>
            </a:r>
            <a:endParaRPr lang="en-US" sz="2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0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>
                <a:latin typeface="Arial Narrow" pitchFamily="34" charset="0"/>
              </a:rPr>
              <a:t>The Shared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65637"/>
            <a:ext cx="9117724" cy="1935163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GB" dirty="0">
                <a:latin typeface="Arial Narrow" pitchFamily="34" charset="0"/>
              </a:rPr>
              <a:t>The Shared Vision and Strategy framework for management and development of LVB is therefore the principal </a:t>
            </a:r>
            <a:r>
              <a:rPr lang="en-GB" dirty="0" smtClean="0">
                <a:latin typeface="Arial Narrow" pitchFamily="34" charset="0"/>
              </a:rPr>
              <a:t>management </a:t>
            </a:r>
            <a:r>
              <a:rPr lang="en-GB" dirty="0">
                <a:latin typeface="Arial Narrow" pitchFamily="34" charset="0"/>
              </a:rPr>
              <a:t>instrument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-26276" y="1359390"/>
            <a:ext cx="9144000" cy="830997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700" i="1" dirty="0">
                <a:latin typeface="Arial Narrow" pitchFamily="34" charset="0"/>
              </a:rPr>
              <a:t>“A prosperous population living in a healthy and sustainably managed environment providing equitable opportunities </a:t>
            </a:r>
            <a:r>
              <a:rPr lang="en-GB" sz="2700" i="1" dirty="0" smtClean="0">
                <a:latin typeface="Arial Narrow" pitchFamily="34" charset="0"/>
              </a:rPr>
              <a:t>&amp; benefits</a:t>
            </a:r>
            <a:r>
              <a:rPr lang="en-GB" sz="2700" i="1" dirty="0">
                <a:latin typeface="Arial Narrow" pitchFamily="34" charset="0"/>
              </a:rPr>
              <a:t>”</a:t>
            </a:r>
          </a:p>
        </p:txBody>
      </p:sp>
      <p:pic>
        <p:nvPicPr>
          <p:cNvPr id="5" name="Picture 4" descr="Germination process Finalai-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26276" y="2190387"/>
            <a:ext cx="9144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9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000" dirty="0" smtClean="0">
                <a:latin typeface="Arial Narrow" pitchFamily="34" charset="0"/>
              </a:rPr>
              <a:t>The shared vision</a:t>
            </a:r>
            <a:endParaRPr lang="en-GB" sz="5000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915400" cy="4953000"/>
          </a:xfrm>
        </p:spPr>
        <p:txBody>
          <a:bodyPr/>
          <a:lstStyle/>
          <a:p>
            <a:pPr>
              <a:buBlip>
                <a:blip r:embed="rId3"/>
              </a:buBlip>
            </a:pPr>
            <a:r>
              <a:rPr lang="en-GB" sz="3100" dirty="0" smtClean="0">
                <a:latin typeface="Arial Narrow" pitchFamily="34" charset="0"/>
              </a:rPr>
              <a:t>It was developed between Nov 2001 and Aug 2003</a:t>
            </a:r>
          </a:p>
          <a:p>
            <a:pPr>
              <a:buBlip>
                <a:blip r:embed="rId3"/>
              </a:buBlip>
            </a:pPr>
            <a:r>
              <a:rPr lang="en-GB" sz="3100" dirty="0" smtClean="0">
                <a:latin typeface="Arial Narrow" pitchFamily="34" charset="0"/>
              </a:rPr>
              <a:t>In January 2004 – EAC Council of Ministers adopted the Shared Vision</a:t>
            </a:r>
          </a:p>
          <a:p>
            <a:pPr>
              <a:buBlip>
                <a:blip r:embed="rId3"/>
              </a:buBlip>
            </a:pPr>
            <a:r>
              <a:rPr lang="en-GB" sz="3100" dirty="0" smtClean="0">
                <a:latin typeface="Arial Narrow" pitchFamily="34" charset="0"/>
              </a:rPr>
              <a:t>The EAC Council recommended that Partner States, CSOs, Private Sector + other development Partners adopt it as a development guideline in sustainable management of LVB</a:t>
            </a:r>
          </a:p>
          <a:p>
            <a:pPr marL="514350" indent="-514350">
              <a:buFont typeface="Wingdings" pitchFamily="2" charset="2"/>
              <a:buChar char="q"/>
            </a:pPr>
            <a:endParaRPr lang="en-GB" sz="2800" dirty="0" smtClean="0">
              <a:solidFill>
                <a:schemeClr val="accent2"/>
              </a:solidFill>
              <a:latin typeface="Arial Narrow" pitchFamily="34" charset="0"/>
            </a:endParaRPr>
          </a:p>
          <a:p>
            <a:pPr marL="514350" indent="-514350">
              <a:buNone/>
            </a:pP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 dirty="0" smtClean="0">
                <a:latin typeface="Arial Narrow" pitchFamily="34" charset="0"/>
              </a:rPr>
              <a:t>Strategy framework for achieving the shared vision </a:t>
            </a:r>
            <a:endParaRPr lang="en-GB" sz="3400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458200" cy="4678363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 smtClean="0">
                <a:latin typeface="Arial Narrow" pitchFamily="34" charset="0"/>
              </a:rPr>
              <a:t>The framework is p</a:t>
            </a:r>
            <a:r>
              <a:rPr lang="en-GB" sz="2800" dirty="0" smtClean="0">
                <a:solidFill>
                  <a:schemeClr val="accent2"/>
                </a:solidFill>
                <a:latin typeface="Arial Narrow" pitchFamily="34" charset="0"/>
              </a:rPr>
              <a:t>remised on 5 policy areas:</a:t>
            </a:r>
          </a:p>
          <a:p>
            <a:pPr marL="803275" indent="-4572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dirty="0" smtClean="0">
                <a:solidFill>
                  <a:schemeClr val="accent2"/>
                </a:solidFill>
                <a:latin typeface="Arial Narrow" pitchFamily="34" charset="0"/>
              </a:rPr>
              <a:t>Facilitating enhanced management of ecosystem, natural resources and a clean and healthy environment</a:t>
            </a:r>
          </a:p>
          <a:p>
            <a:pPr marL="803275" indent="-4572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dirty="0" smtClean="0">
                <a:solidFill>
                  <a:schemeClr val="accent2"/>
                </a:solidFill>
                <a:latin typeface="Arial Narrow" pitchFamily="34" charset="0"/>
              </a:rPr>
              <a:t>Promoting  </a:t>
            </a:r>
            <a:r>
              <a:rPr lang="en-GB" sz="2800" dirty="0" smtClean="0">
                <a:latin typeface="Arial Narrow" pitchFamily="34" charset="0"/>
              </a:rPr>
              <a:t>p</a:t>
            </a:r>
            <a:r>
              <a:rPr lang="en-GB" sz="2800" dirty="0" smtClean="0">
                <a:solidFill>
                  <a:schemeClr val="accent2"/>
                </a:solidFill>
                <a:latin typeface="Arial Narrow" pitchFamily="34" charset="0"/>
              </a:rPr>
              <a:t>roduction and income generation</a:t>
            </a:r>
            <a:r>
              <a:rPr lang="en-GB" sz="2800" dirty="0" smtClean="0">
                <a:latin typeface="Arial Narrow" pitchFamily="34" charset="0"/>
              </a:rPr>
              <a:t> – resources are sustainably and equitably used for increased income and poverty reduction.</a:t>
            </a:r>
            <a:r>
              <a:rPr lang="en-GB" sz="2800" dirty="0" smtClean="0">
                <a:solidFill>
                  <a:schemeClr val="accent2"/>
                </a:solidFill>
                <a:latin typeface="Arial Narrow" pitchFamily="34" charset="0"/>
              </a:rPr>
              <a:t> </a:t>
            </a:r>
          </a:p>
          <a:p>
            <a:pPr marL="803275" indent="-45720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dirty="0" smtClean="0">
                <a:latin typeface="Arial Narrow" pitchFamily="34" charset="0"/>
              </a:rPr>
              <a:t>Improving living condition and quality of life – to ensure a healthy, well educated society with high quality of life and well developed infrastructure.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 dirty="0" smtClean="0">
                <a:latin typeface="Arial Narrow" pitchFamily="34" charset="0"/>
              </a:rPr>
              <a:t>strategy framework for achieving the shared vision  </a:t>
            </a:r>
            <a:r>
              <a:rPr lang="en-GB" sz="3400" u="sng" dirty="0" err="1" smtClean="0">
                <a:latin typeface="Arial Narrow" pitchFamily="34" charset="0"/>
              </a:rPr>
              <a:t>Cont’ed</a:t>
            </a:r>
            <a:r>
              <a:rPr lang="en-GB" sz="3400" u="sng" dirty="0" smtClean="0">
                <a:latin typeface="Arial Narrow" pitchFamily="34" charset="0"/>
              </a:rPr>
              <a:t>…..</a:t>
            </a:r>
            <a:endParaRPr lang="en-GB" sz="3400" u="sng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458200" cy="4678363"/>
          </a:xfrm>
        </p:spPr>
        <p:txBody>
          <a:bodyPr/>
          <a:lstStyle/>
          <a:p>
            <a:pPr marL="514350" indent="-514350">
              <a:spcBef>
                <a:spcPts val="300"/>
              </a:spcBef>
              <a:spcAft>
                <a:spcPts val="1800"/>
              </a:spcAft>
              <a:buFont typeface="+mj-lt"/>
              <a:buAutoNum type="arabicPeriod" startAt="4"/>
            </a:pPr>
            <a:r>
              <a:rPr lang="en-GB" sz="2800" dirty="0" smtClean="0">
                <a:solidFill>
                  <a:schemeClr val="accent2"/>
                </a:solidFill>
                <a:latin typeface="Arial Narrow" pitchFamily="34" charset="0"/>
              </a:rPr>
              <a:t>Addressing population and demography – to ensure a healthy, competent and productive population </a:t>
            </a:r>
            <a:r>
              <a:rPr lang="en-GB" sz="2800" dirty="0" smtClean="0">
                <a:latin typeface="Arial Narrow" pitchFamily="34" charset="0"/>
              </a:rPr>
              <a:t>with positive mindset to achieve economic growth and development.</a:t>
            </a:r>
          </a:p>
          <a:p>
            <a:pPr marL="514350" indent="-514350">
              <a:spcBef>
                <a:spcPts val="300"/>
              </a:spcBef>
              <a:spcAft>
                <a:spcPts val="1800"/>
              </a:spcAft>
              <a:buFont typeface="+mj-lt"/>
              <a:buAutoNum type="arabicPeriod" startAt="4"/>
            </a:pPr>
            <a:endParaRPr lang="en-GB" sz="2800" dirty="0" smtClean="0">
              <a:latin typeface="Arial Narrow" pitchFamily="34" charset="0"/>
            </a:endParaRPr>
          </a:p>
          <a:p>
            <a:pPr marL="514350" indent="-514350">
              <a:spcBef>
                <a:spcPts val="300"/>
              </a:spcBef>
              <a:spcAft>
                <a:spcPts val="1800"/>
              </a:spcAft>
              <a:buFont typeface="+mj-lt"/>
              <a:buAutoNum type="arabicPeriod" startAt="4"/>
            </a:pPr>
            <a:r>
              <a:rPr lang="en-GB" sz="2800" dirty="0" smtClean="0">
                <a:solidFill>
                  <a:schemeClr val="accent2"/>
                </a:solidFill>
                <a:latin typeface="Arial Narrow" pitchFamily="34" charset="0"/>
              </a:rPr>
              <a:t>Harmonization of Policies</a:t>
            </a:r>
            <a:r>
              <a:rPr lang="en-GB" sz="2800" dirty="0" smtClean="0">
                <a:latin typeface="Arial Narrow" pitchFamily="34" charset="0"/>
              </a:rPr>
              <a:t> and strengthening of </a:t>
            </a:r>
            <a:r>
              <a:rPr lang="en-GB" sz="2800" dirty="0" smtClean="0">
                <a:solidFill>
                  <a:schemeClr val="accent2"/>
                </a:solidFill>
                <a:latin typeface="Arial Narrow" pitchFamily="34" charset="0"/>
              </a:rPr>
              <a:t> Institutions and governanc</a:t>
            </a:r>
            <a:r>
              <a:rPr lang="en-GB" sz="2800" dirty="0" smtClean="0">
                <a:latin typeface="Arial Narrow" pitchFamily="34" charset="0"/>
              </a:rPr>
              <a:t>e- this ensures a well </a:t>
            </a:r>
            <a:r>
              <a:rPr lang="en-GB" sz="2800" dirty="0">
                <a:latin typeface="Arial Narrow" pitchFamily="34" charset="0"/>
              </a:rPr>
              <a:t>integrated institutional framework enabled by </a:t>
            </a:r>
            <a:r>
              <a:rPr lang="en-GB" sz="2800" dirty="0" smtClean="0">
                <a:latin typeface="Arial Narrow" pitchFamily="34" charset="0"/>
              </a:rPr>
              <a:t>conducive policy </a:t>
            </a:r>
            <a:r>
              <a:rPr lang="en-GB" sz="2800" dirty="0">
                <a:latin typeface="Arial Narrow" pitchFamily="34" charset="0"/>
              </a:rPr>
              <a:t>environment that facilitates </a:t>
            </a:r>
            <a:r>
              <a:rPr lang="en-GB" sz="2800" dirty="0" smtClean="0">
                <a:latin typeface="Arial Narrow" pitchFamily="34" charset="0"/>
              </a:rPr>
              <a:t>broader participation </a:t>
            </a:r>
            <a:r>
              <a:rPr lang="en-GB" sz="2800" dirty="0">
                <a:latin typeface="Arial Narrow" pitchFamily="34" charset="0"/>
              </a:rPr>
              <a:t>in </a:t>
            </a:r>
            <a:r>
              <a:rPr lang="en-GB" sz="2800" dirty="0" smtClean="0">
                <a:latin typeface="Arial Narrow" pitchFamily="34" charset="0"/>
              </a:rPr>
              <a:t>management </a:t>
            </a:r>
            <a:r>
              <a:rPr lang="en-GB" sz="2800" dirty="0">
                <a:latin typeface="Arial Narrow" pitchFamily="34" charset="0"/>
              </a:rPr>
              <a:t>of </a:t>
            </a:r>
            <a:r>
              <a:rPr lang="en-GB" sz="2800" dirty="0" smtClean="0">
                <a:latin typeface="Arial Narrow" pitchFamily="34" charset="0"/>
              </a:rPr>
              <a:t>resources.</a:t>
            </a:r>
            <a:endParaRPr lang="en-GB" sz="2800" dirty="0" smtClean="0">
              <a:solidFill>
                <a:schemeClr val="accent2"/>
              </a:solidFill>
              <a:latin typeface="Arial Narrow" pitchFamily="34" charset="0"/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477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What has been done: LVBC Projects &amp; </a:t>
            </a:r>
            <a:r>
              <a:rPr lang="en-US" sz="3200" dirty="0" err="1" smtClean="0"/>
              <a:t>Programmes</a:t>
            </a:r>
            <a:endParaRPr lang="en-GB" sz="3400" dirty="0">
              <a:latin typeface="Arial Narrow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5168314"/>
              </p:ext>
            </p:extLst>
          </p:nvPr>
        </p:nvGraphicFramePr>
        <p:xfrm>
          <a:off x="152400" y="1285860"/>
          <a:ext cx="8763000" cy="457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tx1"/>
                  </a:outerShdw>
                </a:effectLst>
                <a:tableStyleId>{5C22544A-7EE6-4342-B048-85BDC9FD1C3A}</a:tableStyleId>
              </a:tblPr>
              <a:tblGrid>
                <a:gridCol w="4834759"/>
                <a:gridCol w="39282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POLICY</a:t>
                      </a:r>
                      <a:r>
                        <a:rPr lang="en-GB" sz="2400" b="1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AREA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PROGRAMMES</a:t>
                      </a:r>
                      <a:r>
                        <a:rPr lang="en-GB" sz="2400" b="1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/PROJECTS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None/>
                      </a:pPr>
                      <a:r>
                        <a:rPr lang="en-GB" sz="2400" dirty="0" smtClean="0">
                          <a:latin typeface="Arial Narrow" pitchFamily="34" charset="0"/>
                        </a:rPr>
                        <a:t>1.     ECOSYSTEM,</a:t>
                      </a:r>
                      <a:r>
                        <a:rPr lang="en-GB" sz="2400" baseline="0" dirty="0" smtClean="0">
                          <a:latin typeface="Arial Narrow" pitchFamily="34" charset="0"/>
                        </a:rPr>
                        <a:t> NATURAL RESOURCES AND ENVIRONMENT</a:t>
                      </a:r>
                      <a:endParaRPr lang="en-GB" sz="2400" dirty="0">
                        <a:latin typeface="Arial Narrow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 Narrow" pitchFamily="34" charset="0"/>
                        </a:rPr>
                        <a:t>LVEMPII,</a:t>
                      </a:r>
                      <a:r>
                        <a:rPr lang="en-GB" sz="2400" baseline="0" dirty="0" smtClean="0">
                          <a:latin typeface="Arial Narrow" pitchFamily="34" charset="0"/>
                        </a:rPr>
                        <a:t> MERECP,  TWBHH-MRB, PREPARED</a:t>
                      </a:r>
                      <a:endParaRPr lang="en-GB" sz="2400" dirty="0">
                        <a:latin typeface="Arial Narrow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None/>
                      </a:pPr>
                      <a:r>
                        <a:rPr lang="en-GB" sz="2400" dirty="0" smtClean="0">
                          <a:latin typeface="Arial Narrow" pitchFamily="34" charset="0"/>
                        </a:rPr>
                        <a:t>2.     PRODUCTION</a:t>
                      </a:r>
                      <a:r>
                        <a:rPr lang="en-GB" sz="2400" baseline="0" dirty="0" smtClean="0">
                          <a:latin typeface="Arial Narrow" pitchFamily="34" charset="0"/>
                        </a:rPr>
                        <a:t> AND INCOME GENERATION</a:t>
                      </a:r>
                      <a:endParaRPr lang="en-GB" sz="2400" dirty="0">
                        <a:latin typeface="Arial Narrow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aseline="0" dirty="0" smtClean="0">
                          <a:latin typeface="Arial Narrow" pitchFamily="34" charset="0"/>
                        </a:rPr>
                        <a:t>PARTNERSHIP FUND, LVEMPII, MERECP</a:t>
                      </a:r>
                      <a:endParaRPr lang="en-GB" sz="2400" dirty="0">
                        <a:latin typeface="Arial Narrow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None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3.     LIVING</a:t>
                      </a:r>
                      <a:r>
                        <a:rPr lang="en-GB" sz="2400" baseline="0" dirty="0" smtClean="0">
                          <a:latin typeface="Arial Narrow" pitchFamily="34" charset="0"/>
                        </a:rPr>
                        <a:t> CONDITION AND QUALITY OF LIFE</a:t>
                      </a:r>
                      <a:endParaRPr lang="en-GB" sz="2400" dirty="0">
                        <a:latin typeface="Arial Narrow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 Narrow" pitchFamily="34" charset="0"/>
                        </a:rPr>
                        <a:t>EALP,</a:t>
                      </a:r>
                      <a:r>
                        <a:rPr lang="en-GB" sz="2400" baseline="0" dirty="0" smtClean="0">
                          <a:latin typeface="Arial Narrow" pitchFamily="34" charset="0"/>
                        </a:rPr>
                        <a:t> LVWATSAN, MCSLV</a:t>
                      </a:r>
                      <a:endParaRPr lang="en-GB" sz="2400" dirty="0">
                        <a:latin typeface="Arial Narrow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None/>
                      </a:pPr>
                      <a:r>
                        <a:rPr lang="en-GB" sz="2400" dirty="0" smtClean="0">
                          <a:latin typeface="Arial Narrow" pitchFamily="34" charset="0"/>
                        </a:rPr>
                        <a:t>4.     POPULATION</a:t>
                      </a:r>
                      <a:r>
                        <a:rPr lang="en-GB" sz="2400" baseline="0" dirty="0" smtClean="0">
                          <a:latin typeface="Arial Narrow" pitchFamily="34" charset="0"/>
                        </a:rPr>
                        <a:t> AND DEMOGRAPHY</a:t>
                      </a:r>
                      <a:endParaRPr lang="en-GB" sz="2400" dirty="0">
                        <a:latin typeface="Arial Narrow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 Narrow" pitchFamily="34" charset="0"/>
                        </a:rPr>
                        <a:t>EALP &amp; PHE</a:t>
                      </a:r>
                    </a:p>
                    <a:p>
                      <a:endParaRPr lang="en-GB" sz="2400" dirty="0">
                        <a:latin typeface="Arial Narrow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2361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None/>
                      </a:pPr>
                      <a:r>
                        <a:rPr lang="en-GB" sz="2400" dirty="0" smtClean="0">
                          <a:latin typeface="Arial Narrow" pitchFamily="34" charset="0"/>
                        </a:rPr>
                        <a:t>5.     POLICY, INSTITUTIONS</a:t>
                      </a:r>
                      <a:r>
                        <a:rPr lang="en-GB" sz="2400" baseline="0" dirty="0" smtClean="0">
                          <a:latin typeface="Arial Narrow" pitchFamily="34" charset="0"/>
                        </a:rPr>
                        <a:t> AND GOVERNANCE</a:t>
                      </a:r>
                      <a:endParaRPr lang="en-GB" sz="2400" dirty="0">
                        <a:latin typeface="Arial Narrow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 Narrow" pitchFamily="34" charset="0"/>
                        </a:rPr>
                        <a:t>LVEMPII,</a:t>
                      </a:r>
                      <a:r>
                        <a:rPr lang="en-GB" sz="2400" baseline="0" dirty="0" smtClean="0">
                          <a:latin typeface="Arial Narrow" pitchFamily="34" charset="0"/>
                        </a:rPr>
                        <a:t> PF, TWBHH-MRB, PREPARED</a:t>
                      </a:r>
                      <a:endParaRPr lang="en-GB" sz="2400" dirty="0" smtClean="0">
                        <a:latin typeface="Arial Narrow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Strategic Focus to address gaps that still exist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4800600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 dirty="0" smtClean="0"/>
              <a:t>Despite the ongoing interventions under the 7 projects and the Partnership </a:t>
            </a:r>
            <a:r>
              <a:rPr lang="en-US" dirty="0" smtClean="0"/>
              <a:t>fund, </a:t>
            </a:r>
            <a:r>
              <a:rPr lang="en-US" dirty="0" smtClean="0"/>
              <a:t>gaps still exist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More still needs to be done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Strategic planning at LVBC informs and will continue to inform interventions under future projects/programmes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The current Strategic Plan is for the period 2011/ 16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0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Discussion Highlight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029200"/>
          </a:xfrm>
        </p:spPr>
        <p:txBody>
          <a:bodyPr/>
          <a:lstStyle/>
          <a:p>
            <a:pPr>
              <a:buBlip>
                <a:blip r:embed="rId3"/>
              </a:buBlip>
            </a:pPr>
            <a:r>
              <a:rPr lang="en-GB" sz="2800" dirty="0" smtClean="0">
                <a:solidFill>
                  <a:schemeClr val="accent2"/>
                </a:solidFill>
                <a:latin typeface="Arial Narrow" pitchFamily="34" charset="0"/>
              </a:rPr>
              <a:t>Overview of the LVB – Some Facts and Figures</a:t>
            </a:r>
          </a:p>
          <a:p>
            <a:pPr>
              <a:buBlip>
                <a:blip r:embed="rId3"/>
              </a:buBlip>
            </a:pPr>
            <a:r>
              <a:rPr lang="en-GB" sz="2800" dirty="0" smtClean="0">
                <a:solidFill>
                  <a:schemeClr val="accent2"/>
                </a:solidFill>
                <a:latin typeface="Arial Narrow" pitchFamily="34" charset="0"/>
              </a:rPr>
              <a:t>Opportunities in LVB</a:t>
            </a:r>
          </a:p>
          <a:p>
            <a:pPr>
              <a:buBlip>
                <a:blip r:embed="rId3"/>
              </a:buBlip>
            </a:pPr>
            <a:r>
              <a:rPr lang="en-GB" sz="2800" dirty="0" smtClean="0">
                <a:latin typeface="Arial Narrow" pitchFamily="34" charset="0"/>
              </a:rPr>
              <a:t>Major Challenges in  LVB</a:t>
            </a:r>
          </a:p>
          <a:p>
            <a:pPr>
              <a:buBlip>
                <a:blip r:embed="rId3"/>
              </a:buBlip>
            </a:pPr>
            <a:r>
              <a:rPr lang="en-GB" sz="2800" dirty="0" smtClean="0">
                <a:latin typeface="Arial Narrow" pitchFamily="34" charset="0"/>
              </a:rPr>
              <a:t>LVBC legal basis and governance</a:t>
            </a:r>
          </a:p>
          <a:p>
            <a:pPr>
              <a:buBlip>
                <a:blip r:embed="rId3"/>
              </a:buBlip>
            </a:pPr>
            <a:r>
              <a:rPr lang="en-GB" sz="2800" dirty="0" smtClean="0">
                <a:latin typeface="Arial Narrow" pitchFamily="34" charset="0"/>
              </a:rPr>
              <a:t>The Shared Vision</a:t>
            </a:r>
            <a:r>
              <a:rPr lang="en-GB" sz="2800" dirty="0">
                <a:latin typeface="Arial Narrow" pitchFamily="34" charset="0"/>
              </a:rPr>
              <a:t> </a:t>
            </a:r>
            <a:r>
              <a:rPr lang="en-GB" sz="2800" dirty="0" smtClean="0">
                <a:latin typeface="Arial Narrow" pitchFamily="34" charset="0"/>
              </a:rPr>
              <a:t>and </a:t>
            </a:r>
            <a:r>
              <a:rPr lang="en-GB" sz="2800" dirty="0" smtClean="0">
                <a:solidFill>
                  <a:schemeClr val="accent2"/>
                </a:solidFill>
                <a:latin typeface="Arial Narrow" pitchFamily="34" charset="0"/>
              </a:rPr>
              <a:t>Strategy Framework</a:t>
            </a:r>
          </a:p>
          <a:p>
            <a:pPr>
              <a:buBlip>
                <a:blip r:embed="rId3"/>
              </a:buBlip>
            </a:pPr>
            <a:r>
              <a:rPr lang="en-GB" sz="2800" dirty="0" smtClean="0">
                <a:latin typeface="Arial Narrow" pitchFamily="34" charset="0"/>
              </a:rPr>
              <a:t>Strategic Focus of the LBVC</a:t>
            </a:r>
          </a:p>
          <a:p>
            <a:pPr>
              <a:buBlip>
                <a:blip r:embed="rId3"/>
              </a:buBlip>
            </a:pPr>
            <a:r>
              <a:rPr lang="en-GB" sz="2800" dirty="0" smtClean="0">
                <a:solidFill>
                  <a:schemeClr val="accent2"/>
                </a:solidFill>
                <a:latin typeface="Arial Narrow" pitchFamily="34" charset="0"/>
              </a:rPr>
              <a:t>Why Partner with LVBC</a:t>
            </a:r>
            <a:endParaRPr lang="en-GB" sz="2800" dirty="0">
              <a:latin typeface="Arial Narrow" pitchFamily="34" charset="0"/>
            </a:endParaRPr>
          </a:p>
          <a:p>
            <a:pPr>
              <a:buBlip>
                <a:blip r:embed="rId3"/>
              </a:buBlip>
            </a:pPr>
            <a:r>
              <a:rPr lang="en-GB" sz="2800" dirty="0" smtClean="0">
                <a:latin typeface="Arial Narrow" pitchFamily="34" charset="0"/>
              </a:rPr>
              <a:t>Future Outlook</a:t>
            </a:r>
            <a:r>
              <a:rPr lang="en-GB" sz="2800" dirty="0">
                <a:latin typeface="Arial Narrow" pitchFamily="34" charset="0"/>
              </a:rPr>
              <a:t> </a:t>
            </a:r>
            <a:r>
              <a:rPr lang="en-GB" sz="2800" dirty="0" smtClean="0">
                <a:latin typeface="Arial Narrow" pitchFamily="34" charset="0"/>
              </a:rPr>
              <a:t>&amp; Conclusion</a:t>
            </a:r>
            <a:endParaRPr lang="en-GB" sz="2800" dirty="0" smtClean="0">
              <a:solidFill>
                <a:schemeClr val="accent2"/>
              </a:solidFill>
              <a:latin typeface="Arial Narrow" pitchFamily="34" charset="0"/>
            </a:endParaRPr>
          </a:p>
          <a:p>
            <a:pPr>
              <a:buNone/>
            </a:pPr>
            <a:endParaRPr lang="en-GB" sz="2800" dirty="0" smtClean="0">
              <a:solidFill>
                <a:schemeClr val="accent2"/>
              </a:solidFill>
              <a:latin typeface="Arial Narrow" pitchFamily="34" charset="0"/>
            </a:endParaRPr>
          </a:p>
          <a:p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9" b="5433"/>
          <a:stretch/>
        </p:blipFill>
        <p:spPr bwMode="auto">
          <a:xfrm>
            <a:off x="-32" y="651268"/>
            <a:ext cx="9108472" cy="616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212304"/>
            <a:ext cx="5546406" cy="5601072"/>
          </a:xfrm>
          <a:solidFill>
            <a:schemeClr val="bg1"/>
          </a:solidFill>
        </p:spPr>
        <p:txBody>
          <a:bodyPr rtlCol="0">
            <a:normAutofit lnSpcReduction="10000"/>
          </a:bodyPr>
          <a:lstStyle/>
          <a:p>
            <a:pPr marL="346075" lv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 smtClean="0"/>
              <a:t>The objectives Include:</a:t>
            </a:r>
          </a:p>
          <a:p>
            <a:pPr marL="741363" lvl="0" indent="-395288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2800" b="1" dirty="0" smtClean="0"/>
              <a:t>DO-1:</a:t>
            </a:r>
            <a:r>
              <a:rPr lang="en-US" sz="2800" dirty="0" smtClean="0"/>
              <a:t> To </a:t>
            </a:r>
            <a:r>
              <a:rPr lang="en-US" sz="2800" dirty="0"/>
              <a:t>strengthen co-ordination and management capacity of the LVBC </a:t>
            </a:r>
            <a:r>
              <a:rPr lang="en-US" sz="2800" dirty="0" smtClean="0"/>
              <a:t>secretariat</a:t>
            </a:r>
          </a:p>
          <a:p>
            <a:pPr marL="741363" lvl="0" indent="-395288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2800" b="1" dirty="0" smtClean="0"/>
              <a:t>DO-2:</a:t>
            </a:r>
            <a:r>
              <a:rPr lang="en-US" sz="2800" dirty="0" smtClean="0"/>
              <a:t> to </a:t>
            </a:r>
            <a:r>
              <a:rPr lang="en-US" sz="2800" dirty="0"/>
              <a:t>enhance partnership and collaboration with </a:t>
            </a:r>
            <a:r>
              <a:rPr lang="en-US" sz="2800" dirty="0" smtClean="0"/>
              <a:t>key stakeholders</a:t>
            </a:r>
            <a:endParaRPr lang="en-US" sz="4800" dirty="0">
              <a:solidFill>
                <a:srgbClr val="0000FF"/>
              </a:solidFill>
            </a:endParaRPr>
          </a:p>
          <a:p>
            <a:pPr marL="741363" lvl="0" indent="-395288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2800" b="1" dirty="0" smtClean="0"/>
              <a:t>DO-3:</a:t>
            </a:r>
            <a:r>
              <a:rPr lang="en-US" sz="2800" dirty="0" smtClean="0"/>
              <a:t> To </a:t>
            </a:r>
            <a:r>
              <a:rPr lang="en-US" sz="2800" dirty="0"/>
              <a:t>harmonize policies, regulations and standards and to strengthen institutional development and governance in </a:t>
            </a:r>
            <a:r>
              <a:rPr lang="en-US" sz="2800" dirty="0" smtClean="0"/>
              <a:t>NRM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32" y="0"/>
            <a:ext cx="9144000" cy="110799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solidFill>
                  <a:prstClr val="white"/>
                </a:solidFill>
              </a:rPr>
              <a:t>Development Objectives of the 2011-16 </a:t>
            </a:r>
          </a:p>
          <a:p>
            <a:pPr algn="ctr"/>
            <a:r>
              <a:rPr lang="en-US" sz="3600" dirty="0" smtClean="0">
                <a:solidFill>
                  <a:prstClr val="white"/>
                </a:solidFill>
              </a:rPr>
              <a:t>LVBC Strategic Plan</a:t>
            </a:r>
            <a:endParaRPr lang="sw-KE" sz="3500" dirty="0" smtClean="0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124222" y="1212304"/>
            <a:ext cx="1258510" cy="4521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6751" tIns="33376" rIns="66751" bIns="33376">
            <a:spAutoFit/>
          </a:bodyPr>
          <a:lstStyle/>
          <a:p>
            <a:pPr algn="ctr" eaLnBrk="0" hangingPunct="0"/>
            <a:r>
              <a:rPr lang="en-US" sz="25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500" dirty="0">
                <a:solidFill>
                  <a:srgbClr val="FFFFFF"/>
                </a:solidFill>
                <a:latin typeface="Arial" charset="0"/>
                <a:cs typeface="Arial" charset="0"/>
              </a:rPr>
              <a:t>Impact</a:t>
            </a:r>
            <a:endParaRPr lang="en-US" sz="25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36085" y="2276872"/>
            <a:ext cx="1792311" cy="4521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6751" tIns="33376" rIns="66751" bIns="33376">
            <a:spAutoFit/>
          </a:bodyPr>
          <a:lstStyle/>
          <a:p>
            <a:pPr algn="ctr" eaLnBrk="0" hangingPunct="0"/>
            <a:r>
              <a:rPr lang="en-US" sz="25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500" dirty="0">
                <a:solidFill>
                  <a:srgbClr val="FFFFFF"/>
                </a:solidFill>
                <a:latin typeface="Arial" charset="0"/>
                <a:cs typeface="Arial" charset="0"/>
              </a:rPr>
              <a:t>Outcomes</a:t>
            </a:r>
            <a:endParaRPr lang="en-US" sz="25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950030" y="3276600"/>
            <a:ext cx="1451045" cy="4575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6751" tIns="33376" rIns="66751" bIns="33376"/>
          <a:lstStyle/>
          <a:p>
            <a:pPr algn="ctr" eaLnBrk="0" hangingPunct="0"/>
            <a:r>
              <a:rPr lang="en-US" sz="2500" dirty="0">
                <a:solidFill>
                  <a:srgbClr val="FFFFFF"/>
                </a:solidFill>
                <a:latin typeface="Arial" charset="0"/>
                <a:cs typeface="Arial" charset="0"/>
              </a:rPr>
              <a:t>Outputs</a:t>
            </a:r>
            <a:endParaRPr lang="en-US" sz="25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978675" y="5181600"/>
            <a:ext cx="1422399" cy="56942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6751" tIns="33376" rIns="66751" bIns="33376"/>
          <a:lstStyle/>
          <a:p>
            <a:pPr algn="ctr" eaLnBrk="0" hangingPunct="0"/>
            <a:r>
              <a:rPr lang="en-US" sz="2500" dirty="0">
                <a:solidFill>
                  <a:srgbClr val="FFFFFF"/>
                </a:solidFill>
                <a:latin typeface="Arial" charset="0"/>
                <a:cs typeface="Arial" charset="0"/>
              </a:rPr>
              <a:t>Inputs</a:t>
            </a:r>
            <a:endParaRPr lang="en-US" sz="25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978675" y="4191000"/>
            <a:ext cx="1422399" cy="36707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6751" tIns="33376" rIns="66751" bIns="33376"/>
          <a:lstStyle/>
          <a:p>
            <a:pPr eaLnBrk="0" hangingPunct="0"/>
            <a:r>
              <a:rPr lang="en-US" sz="2500" dirty="0">
                <a:solidFill>
                  <a:srgbClr val="FFFFFF"/>
                </a:solidFill>
                <a:latin typeface="Arial" charset="0"/>
                <a:cs typeface="Arial" charset="0"/>
              </a:rPr>
              <a:t>Activities</a:t>
            </a:r>
          </a:p>
          <a:p>
            <a:pPr eaLnBrk="0" hangingPunct="0"/>
            <a:endParaRPr lang="en-US" sz="24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flipV="1">
            <a:off x="6675552" y="4572000"/>
            <a:ext cx="24629" cy="533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4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H="1" flipV="1">
            <a:off x="6732240" y="1664428"/>
            <a:ext cx="0" cy="540436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4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6675552" y="2708920"/>
            <a:ext cx="26606" cy="49148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4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 flipV="1">
            <a:off x="6702158" y="3733800"/>
            <a:ext cx="0" cy="410344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US" sz="24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60124" y="1212304"/>
            <a:ext cx="417871" cy="4538723"/>
          </a:xfrm>
          <a:prstGeom prst="rect">
            <a:avLst/>
          </a:prstGeom>
          <a:solidFill>
            <a:srgbClr val="92D050"/>
          </a:solidFill>
        </p:spPr>
        <p:txBody>
          <a:bodyPr vert="wordArtVert" wrap="square" lIns="0" tIns="0" rIns="0" bIns="0" rtlCol="0">
            <a:spAutoFit/>
          </a:bodyPr>
          <a:lstStyle/>
          <a:p>
            <a:r>
              <a:rPr lang="en-US" sz="25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Indicators</a:t>
            </a:r>
            <a:endParaRPr lang="en-US" sz="25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562600" y="5943600"/>
            <a:ext cx="3505201" cy="898401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66751" tIns="33376" rIns="66751" bIns="33376">
            <a:spAutoFit/>
          </a:bodyPr>
          <a:lstStyle/>
          <a:p>
            <a:pPr algn="ctr" eaLnBrk="0" hangingPunct="0"/>
            <a:r>
              <a:rPr lang="en-US" sz="18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Results Logic Adopted to enhance performance and </a:t>
            </a:r>
          </a:p>
          <a:p>
            <a:pPr algn="ctr" eaLnBrk="0" hangingPunct="0"/>
            <a:r>
              <a:rPr lang="en-US" sz="18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Service delivery</a:t>
            </a:r>
            <a:endParaRPr lang="en-US" sz="18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8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25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75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9" b="5433"/>
          <a:stretch/>
        </p:blipFill>
        <p:spPr bwMode="auto">
          <a:xfrm>
            <a:off x="-32" y="651268"/>
            <a:ext cx="9108472" cy="616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97562" y="598622"/>
            <a:ext cx="5546406" cy="6259378"/>
          </a:xfrm>
          <a:solidFill>
            <a:schemeClr val="bg1"/>
          </a:solidFill>
        </p:spPr>
        <p:txBody>
          <a:bodyPr rtlCol="0">
            <a:normAutofit fontScale="92500"/>
          </a:bodyPr>
          <a:lstStyle/>
          <a:p>
            <a:pPr marL="457200" lvl="0" indent="-457200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2800" b="1" dirty="0" smtClean="0"/>
              <a:t>DO-4:</a:t>
            </a:r>
            <a:r>
              <a:rPr lang="en-US" sz="2800" dirty="0" smtClean="0"/>
              <a:t> to </a:t>
            </a:r>
            <a:r>
              <a:rPr lang="en-US" sz="2800" dirty="0"/>
              <a:t>improve public health services with emphasis on HIV/AIDS; reproductive health; water and sanitation and nutrition </a:t>
            </a:r>
            <a:r>
              <a:rPr lang="en-US" sz="2800" dirty="0" smtClean="0"/>
              <a:t>status</a:t>
            </a:r>
          </a:p>
          <a:p>
            <a:pPr marL="457200" lvl="0" indent="-457200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2800" b="1" dirty="0" smtClean="0"/>
              <a:t>DO-5:</a:t>
            </a:r>
            <a:r>
              <a:rPr lang="en-US" sz="2800" dirty="0" smtClean="0"/>
              <a:t> to </a:t>
            </a:r>
            <a:r>
              <a:rPr lang="en-US" sz="2800" dirty="0"/>
              <a:t>improve safety of navigation and security on Lake </a:t>
            </a:r>
            <a:r>
              <a:rPr lang="en-US" sz="2800" dirty="0" smtClean="0"/>
              <a:t>Victoria</a:t>
            </a:r>
          </a:p>
          <a:p>
            <a:pPr marL="457200" lvl="0" indent="-457200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2800" b="1" dirty="0" smtClean="0"/>
              <a:t>DO-6:</a:t>
            </a:r>
            <a:r>
              <a:rPr lang="en-US" sz="2800" dirty="0" smtClean="0"/>
              <a:t> To </a:t>
            </a:r>
            <a:r>
              <a:rPr lang="en-US" sz="2800" dirty="0"/>
              <a:t>enhance management of ecosystems, natural resources including climate change adaptation and mitigation </a:t>
            </a:r>
            <a:r>
              <a:rPr lang="en-US" sz="2800" dirty="0" smtClean="0"/>
              <a:t>strategies</a:t>
            </a:r>
          </a:p>
          <a:p>
            <a:pPr marL="457200" lvl="0" indent="-457200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</a:pPr>
            <a:r>
              <a:rPr lang="en-US" sz="2800" b="1" dirty="0" smtClean="0"/>
              <a:t>DO-7:</a:t>
            </a:r>
            <a:r>
              <a:rPr lang="en-US" sz="2800" dirty="0" smtClean="0"/>
              <a:t> To </a:t>
            </a:r>
            <a:r>
              <a:rPr lang="en-US" sz="2800" dirty="0"/>
              <a:t>promote </a:t>
            </a:r>
            <a:r>
              <a:rPr lang="en-US" sz="2800" dirty="0" smtClean="0"/>
              <a:t>investment, infrastructure development </a:t>
            </a:r>
            <a:r>
              <a:rPr lang="en-US" sz="2800" dirty="0"/>
              <a:t>and sustainable </a:t>
            </a:r>
            <a:r>
              <a:rPr lang="en-US" sz="2800" dirty="0" smtClean="0"/>
              <a:t>livelihood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32" y="44624"/>
            <a:ext cx="9144000" cy="55399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solidFill>
                  <a:prstClr val="white"/>
                </a:solidFill>
              </a:rPr>
              <a:t>Development Objectives 2011-16 </a:t>
            </a:r>
            <a:r>
              <a:rPr lang="en-US" sz="3600" u="sng" dirty="0" smtClean="0">
                <a:solidFill>
                  <a:prstClr val="white"/>
                </a:solidFill>
              </a:rPr>
              <a:t>CONT,ED…</a:t>
            </a:r>
            <a:endParaRPr lang="sw-KE" sz="3500" u="sng" dirty="0" smtClean="0">
              <a:solidFill>
                <a:prstClr val="white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32" y="5921077"/>
            <a:ext cx="3589052" cy="9369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ctr" anchorCtr="0" upright="1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srgbClr val="FFFFFF"/>
                </a:solidFill>
                <a:effectLst/>
                <a:latin typeface="Calibri"/>
                <a:ea typeface="Times New Roman"/>
                <a:cs typeface="Times New Roman"/>
              </a:rPr>
              <a:t>Schematic Illustration of the Results Based Management Framework of LVBC</a:t>
            </a:r>
            <a:endParaRPr lang="en-US" sz="18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6544"/>
            <a:ext cx="3589052" cy="3347056"/>
          </a:xfrm>
          <a:prstGeom prst="rect">
            <a:avLst/>
          </a:prstGeom>
          <a:noFill/>
          <a:ln>
            <a:noFill/>
          </a:ln>
          <a:effectLst/>
          <a:extLst/>
        </p:spPr>
      </p:pic>
      <p:grpSp>
        <p:nvGrpSpPr>
          <p:cNvPr id="9" name="Group 8"/>
          <p:cNvGrpSpPr/>
          <p:nvPr/>
        </p:nvGrpSpPr>
        <p:grpSpPr>
          <a:xfrm>
            <a:off x="152400" y="533400"/>
            <a:ext cx="3436620" cy="1828800"/>
            <a:chOff x="0" y="0"/>
            <a:chExt cx="3048000" cy="1671321"/>
          </a:xfrm>
        </p:grpSpPr>
        <p:pic>
          <p:nvPicPr>
            <p:cNvPr id="10" name="Picture 9" descr="bukoba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72" t="33819" r="26935" b="23227"/>
            <a:stretch/>
          </p:blipFill>
          <p:spPr bwMode="auto">
            <a:xfrm>
              <a:off x="0" y="0"/>
              <a:ext cx="2886075" cy="16668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0" y="1295401"/>
              <a:ext cx="3048000" cy="37592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600" dirty="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Times New Roman"/>
                </a:rPr>
                <a:t>MV </a:t>
              </a:r>
              <a:r>
                <a:rPr lang="en-US" sz="1600" dirty="0" err="1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Times New Roman"/>
                </a:rPr>
                <a:t>Bukoba</a:t>
              </a:r>
              <a:r>
                <a:rPr lang="en-US" sz="1600" dirty="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Times New Roman"/>
                </a:rPr>
                <a:t> that capsized in 1996 killing about 800 people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486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3030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2682" y="2286000"/>
            <a:ext cx="5385118" cy="4038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300" dirty="0" smtClean="0">
                <a:latin typeface="Arial Narrow" pitchFamily="34" charset="0"/>
              </a:rPr>
              <a:t>Commission’s future outlook </a:t>
            </a:r>
            <a:endParaRPr lang="en-GB" sz="4300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3657600" cy="4800600"/>
          </a:xfrm>
          <a:solidFill>
            <a:schemeClr val="bg1"/>
          </a:solidFill>
        </p:spPr>
        <p:txBody>
          <a:bodyPr/>
          <a:lstStyle/>
          <a:p>
            <a:pPr marL="346075" indent="-346075">
              <a:buFontTx/>
              <a:buAutoNum type="arabicPeriod"/>
              <a:defRPr/>
            </a:pPr>
            <a:r>
              <a:rPr lang="en-GB" sz="3000" dirty="0" smtClean="0">
                <a:latin typeface="Arial Narrow" pitchFamily="34" charset="0"/>
              </a:rPr>
              <a:t>Investment and infrastructure development projects</a:t>
            </a:r>
          </a:p>
          <a:p>
            <a:pPr marL="746125" lvl="2" indent="-346075">
              <a:buFontTx/>
              <a:buChar char="-"/>
              <a:defRPr/>
            </a:pPr>
            <a:r>
              <a:rPr lang="en-GB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Water supply and sanitation</a:t>
            </a:r>
          </a:p>
          <a:p>
            <a:pPr marL="746125" lvl="2" indent="-346075">
              <a:buFontTx/>
              <a:buChar char="-"/>
              <a:defRPr/>
            </a:pPr>
            <a:r>
              <a:rPr lang="en-GB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Water for food security</a:t>
            </a:r>
          </a:p>
          <a:p>
            <a:pPr marL="746125" lvl="2" indent="-346075">
              <a:buFontTx/>
              <a:buChar char="-"/>
              <a:defRPr/>
            </a:pPr>
            <a:r>
              <a:rPr lang="en-GB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Maritime transport</a:t>
            </a:r>
          </a:p>
          <a:p>
            <a:pPr marL="746125" lvl="2" indent="-346075">
              <a:buFontTx/>
              <a:buChar char="-"/>
              <a:defRPr/>
            </a:pPr>
            <a:r>
              <a:rPr lang="en-GB" sz="2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Integrated watershed management</a:t>
            </a:r>
            <a:endParaRPr lang="en-US" sz="2700" dirty="0" smtClean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</a:endParaRPr>
          </a:p>
          <a:p>
            <a:pPr>
              <a:buFont typeface="Wingdings" pitchFamily="2" charset="2"/>
              <a:buChar char="q"/>
            </a:pPr>
            <a:endParaRPr lang="en-GB" sz="2800" dirty="0">
              <a:latin typeface="Arial Narrow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219200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rgbClr val="C00000"/>
                </a:solidFill>
                <a:latin typeface="Arial Narrow" pitchFamily="34" charset="0"/>
              </a:rPr>
              <a:t>Based on the LVBC Strategic Plan (2011 – 2016), the key strategic areas of future focus include:</a:t>
            </a:r>
          </a:p>
        </p:txBody>
      </p:sp>
      <p:pic>
        <p:nvPicPr>
          <p:cNvPr id="6" name="Picture 6" descr="UnHabitat_Cds_Sida_H-Bay_Visit_28June2007 0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0000" r="11562" b="10001"/>
          <a:stretch>
            <a:fillRect/>
          </a:stretch>
        </p:blipFill>
        <p:spPr bwMode="auto">
          <a:xfrm>
            <a:off x="3682682" y="4180575"/>
            <a:ext cx="2692559" cy="229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PAUL N. K._ ALL\PHOTO GALLERY\RPSC Arusha\DSC0070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21375" r="7678" b="22113"/>
          <a:stretch/>
        </p:blipFill>
        <p:spPr bwMode="auto">
          <a:xfrm>
            <a:off x="4343400" y="4031615"/>
            <a:ext cx="4800600" cy="22167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300" dirty="0" smtClean="0">
                <a:latin typeface="Arial Narrow" pitchFamily="34" charset="0"/>
              </a:rPr>
              <a:t>Commission’s future outlook </a:t>
            </a:r>
            <a:endParaRPr lang="en-GB" sz="4300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343400" cy="5257800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 smtClean="0">
                <a:latin typeface="Arial Narrow" pitchFamily="34" charset="0"/>
              </a:rPr>
              <a:t>Future focus</a:t>
            </a:r>
          </a:p>
          <a:p>
            <a:pPr marL="457200" indent="-457200">
              <a:buFontTx/>
              <a:buNone/>
              <a:defRPr/>
            </a:pPr>
            <a:r>
              <a:rPr lang="en-GB" sz="2800" dirty="0" smtClean="0">
                <a:latin typeface="Arial Narrow" pitchFamily="34" charset="0"/>
              </a:rPr>
              <a:t>2.   Knowledge management, data and information sharing</a:t>
            </a:r>
          </a:p>
          <a:p>
            <a:pPr marL="514350" indent="-514350">
              <a:buFont typeface="+mj-lt"/>
              <a:buAutoNum type="arabicPeriod" startAt="3"/>
              <a:defRPr/>
            </a:pPr>
            <a:r>
              <a:rPr lang="en-GB" sz="2800" dirty="0" smtClean="0">
                <a:latin typeface="Arial Narrow" pitchFamily="34" charset="0"/>
              </a:rPr>
              <a:t>Leveraging on technological innovations for ecosystem management</a:t>
            </a:r>
            <a:endParaRPr lang="en-GB" sz="2800" dirty="0">
              <a:latin typeface="Arial Narrow" pitchFamily="34" charset="0"/>
            </a:endParaRPr>
          </a:p>
          <a:p>
            <a:pPr marL="514350" indent="-514350">
              <a:buFont typeface="+mj-lt"/>
              <a:buAutoNum type="arabicPeriod" startAt="3"/>
              <a:defRPr/>
            </a:pPr>
            <a:r>
              <a:rPr lang="en-GB" sz="2800" dirty="0" smtClean="0">
                <a:latin typeface="Arial Narrow" pitchFamily="34" charset="0"/>
              </a:rPr>
              <a:t>Sustainable management of transboundary natural resources</a:t>
            </a:r>
          </a:p>
          <a:p>
            <a:pPr marL="514350" indent="-514350">
              <a:buFont typeface="+mj-lt"/>
              <a:buAutoNum type="arabicPeriod" startAt="3"/>
              <a:defRPr/>
            </a:pPr>
            <a:r>
              <a:rPr lang="en-GB" sz="2800" dirty="0" smtClean="0">
                <a:latin typeface="Arial Narrow" pitchFamily="34" charset="0"/>
              </a:rPr>
              <a:t>Stakeholders coordination and creation of synergies</a:t>
            </a:r>
            <a:endParaRPr lang="en-US" sz="2800" dirty="0" smtClean="0">
              <a:latin typeface="Arial Narrow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343400" y="1201070"/>
            <a:ext cx="4813842" cy="2761330"/>
            <a:chOff x="4343400" y="1201070"/>
            <a:chExt cx="4813842" cy="2761330"/>
          </a:xfrm>
        </p:grpSpPr>
        <p:pic>
          <p:nvPicPr>
            <p:cNvPr id="5" name="Picture 4" descr="I:\Photos from Jjuuko\DSC01521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09" t="21082"/>
            <a:stretch/>
          </p:blipFill>
          <p:spPr bwMode="auto">
            <a:xfrm>
              <a:off x="4343400" y="1201070"/>
              <a:ext cx="4813842" cy="2761330"/>
            </a:xfrm>
            <a:prstGeom prst="flowChartDelay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 Box 2"/>
            <p:cNvSpPr txBox="1">
              <a:spLocks noChangeArrowheads="1"/>
            </p:cNvSpPr>
            <p:nvPr/>
          </p:nvSpPr>
          <p:spPr bwMode="auto">
            <a:xfrm>
              <a:off x="4419600" y="3657600"/>
              <a:ext cx="2438400" cy="2308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500" dirty="0" smtClean="0">
                  <a:solidFill>
                    <a:srgbClr val="800080"/>
                  </a:solidFill>
                  <a:effectLst/>
                </a:rPr>
                <a:t>LVBC’s Resource Centre</a:t>
              </a:r>
              <a:endParaRPr lang="en-US" sz="1500" dirty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102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000" dirty="0" smtClean="0">
                <a:latin typeface="Arial Narrow" pitchFamily="34" charset="0"/>
              </a:rPr>
              <a:t>Why Partner with LVBC?</a:t>
            </a:r>
            <a:endParaRPr lang="en-GB" sz="5000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458200" cy="4800600"/>
          </a:xfrm>
        </p:spPr>
        <p:txBody>
          <a:bodyPr/>
          <a:lstStyle/>
          <a:p>
            <a:pPr>
              <a:buBlip>
                <a:blip r:embed="rId3"/>
              </a:buBlip>
            </a:pPr>
            <a:r>
              <a:rPr lang="en-GB" sz="2800" dirty="0" smtClean="0">
                <a:latin typeface="Arial Narrow" pitchFamily="34" charset="0"/>
              </a:rPr>
              <a:t>Founded on sound Intergovernmental Legal and Policy Framework</a:t>
            </a:r>
          </a:p>
          <a:p>
            <a:pPr>
              <a:buBlip>
                <a:blip r:embed="rId3"/>
              </a:buBlip>
            </a:pPr>
            <a:r>
              <a:rPr lang="en-GB" sz="2800" dirty="0" smtClean="0">
                <a:latin typeface="Arial Narrow" pitchFamily="34" charset="0"/>
              </a:rPr>
              <a:t>Comprehensive institutional and governance structure</a:t>
            </a:r>
          </a:p>
          <a:p>
            <a:pPr>
              <a:buBlip>
                <a:blip r:embed="rId3"/>
              </a:buBlip>
            </a:pPr>
            <a:r>
              <a:rPr lang="en-GB" sz="2800" dirty="0" smtClean="0">
                <a:latin typeface="Arial Narrow" pitchFamily="34" charset="0"/>
              </a:rPr>
              <a:t>Political goodwill and support from the five (5) EAC Partner States	</a:t>
            </a:r>
          </a:p>
          <a:p>
            <a:pPr>
              <a:buBlip>
                <a:blip r:embed="rId3"/>
              </a:buBlip>
            </a:pPr>
            <a:r>
              <a:rPr lang="en-GB" sz="2800" dirty="0" smtClean="0">
                <a:latin typeface="Arial Narrow" pitchFamily="34" charset="0"/>
              </a:rPr>
              <a:t>Clear strategic focus</a:t>
            </a:r>
          </a:p>
          <a:p>
            <a:pPr>
              <a:buBlip>
                <a:blip r:embed="rId3"/>
              </a:buBlip>
            </a:pPr>
            <a:r>
              <a:rPr lang="en-GB" sz="2800" dirty="0" smtClean="0">
                <a:latin typeface="Arial Narrow" pitchFamily="34" charset="0"/>
              </a:rPr>
              <a:t>Broad Spectrum of stakeholders participation and involvement</a:t>
            </a:r>
          </a:p>
          <a:p>
            <a:pPr>
              <a:buBlip>
                <a:blip r:embed="rId3"/>
              </a:buBlip>
            </a:pPr>
            <a:r>
              <a:rPr lang="en-GB" sz="2800" dirty="0" smtClean="0">
                <a:latin typeface="Arial Narrow" pitchFamily="34" charset="0"/>
              </a:rPr>
              <a:t>Over </a:t>
            </a:r>
            <a:r>
              <a:rPr lang="en-GB" sz="2800" b="1" dirty="0" smtClean="0">
                <a:latin typeface="Arial Narrow" pitchFamily="34" charset="0"/>
              </a:rPr>
              <a:t>SEVEN (7) YEARS</a:t>
            </a:r>
            <a:r>
              <a:rPr lang="en-GB" sz="2800" dirty="0" smtClean="0">
                <a:latin typeface="Arial Narrow" pitchFamily="34" charset="0"/>
              </a:rPr>
              <a:t> experience in management of transboundary ecosystems</a:t>
            </a:r>
          </a:p>
          <a:p>
            <a:pPr>
              <a:buBlip>
                <a:blip r:embed="rId3"/>
              </a:buBlip>
            </a:pPr>
            <a:endParaRPr lang="en-GB" sz="2800" dirty="0" smtClean="0">
              <a:latin typeface="Arial Narrow" pitchFamily="34" charset="0"/>
            </a:endParaRP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400" dirty="0" smtClean="0">
                <a:latin typeface="Arial Narrow" pitchFamily="34" charset="0"/>
              </a:rPr>
              <a:t>CONCLUSION</a:t>
            </a:r>
            <a:endParaRPr lang="en-US" sz="3400" dirty="0" smtClean="0">
              <a:latin typeface="Arial Narrow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2578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Char char="q"/>
            </a:pPr>
            <a:r>
              <a:rPr lang="en-US" sz="2800" dirty="0" smtClean="0">
                <a:latin typeface="Arial Narrow" pitchFamily="34" charset="0"/>
                <a:cs typeface="Arial" charset="0"/>
              </a:rPr>
              <a:t>The use of a programmatic approach in the sustainable management of LVB provides a clear framework for development of the Basin in line with the Shared Vision and Strategic Framework.</a:t>
            </a:r>
          </a:p>
          <a:p>
            <a:pPr marL="609600" indent="-609600" eaLnBrk="1" hangingPunct="1">
              <a:buFont typeface="Wingdings" pitchFamily="2" charset="2"/>
              <a:buChar char="q"/>
            </a:pPr>
            <a:r>
              <a:rPr lang="en-US" sz="2800" dirty="0" smtClean="0">
                <a:latin typeface="Arial Narrow" pitchFamily="34" charset="0"/>
                <a:cs typeface="Arial" charset="0"/>
              </a:rPr>
              <a:t>Management of shared natural resources requires wisdom, stakeholder involvement and participation in order to establish confidence and minimize conflicts while realizing maximum benefits for the communities</a:t>
            </a:r>
          </a:p>
          <a:p>
            <a:pPr marL="609600" indent="-609600" eaLnBrk="1" hangingPunct="1">
              <a:buFont typeface="Wingdings" pitchFamily="2" charset="2"/>
              <a:buChar char="q"/>
            </a:pPr>
            <a:r>
              <a:rPr lang="en-US" sz="2600" dirty="0" smtClean="0">
                <a:latin typeface="Arial Narrow" pitchFamily="34" charset="0"/>
                <a:cs typeface="Arial" charset="0"/>
              </a:rPr>
              <a:t>LVBC enjoys the trust and support from EAC Partner States, stakeholders &amp; development partners and can effectively deliver</a:t>
            </a:r>
          </a:p>
          <a:p>
            <a:pPr marL="609600" indent="-609600" eaLnBrk="1" hangingPunct="1">
              <a:buFont typeface="Wingdings" pitchFamily="2" charset="2"/>
              <a:buChar char="q"/>
            </a:pPr>
            <a:r>
              <a:rPr lang="en-US" sz="3800" b="1" dirty="0" smtClean="0">
                <a:latin typeface="Arial Narrow" pitchFamily="34" charset="0"/>
                <a:cs typeface="Arial" charset="0"/>
              </a:rPr>
              <a:t>We therefore invite you to Partner with us</a:t>
            </a:r>
          </a:p>
          <a:p>
            <a:pPr marL="609600" indent="-609600" eaLnBrk="1" hangingPunct="1">
              <a:buNone/>
            </a:pPr>
            <a:endParaRPr lang="en-US" dirty="0" smtClean="0">
              <a:latin typeface="Albertus Medium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9" dur="2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PAUL N. K._ ALL\PHOTO GALLERY\BMU-Hyacinth Photos\DSC01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18531" y="4275990"/>
            <a:ext cx="8229600" cy="214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14000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</a:t>
            </a:r>
            <a:endParaRPr lang="sw-KE" sz="14000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67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8195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8196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/>
          <a:srcRect l="789" t="1021" b="3548"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8" name="Picture 3" descr="E030127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3000" y="3886200"/>
            <a:ext cx="1651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Oval 5"/>
          <p:cNvSpPr>
            <a:spLocks noChangeArrowheads="1"/>
          </p:cNvSpPr>
          <p:nvPr/>
        </p:nvSpPr>
        <p:spPr bwMode="auto">
          <a:xfrm>
            <a:off x="8077200" y="5943600"/>
            <a:ext cx="685800" cy="457200"/>
          </a:xfrm>
          <a:prstGeom prst="ellips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00" name="Line 6"/>
          <p:cNvSpPr>
            <a:spLocks noChangeShapeType="1"/>
          </p:cNvSpPr>
          <p:nvPr/>
        </p:nvSpPr>
        <p:spPr bwMode="auto">
          <a:xfrm flipH="1" flipV="1">
            <a:off x="7010400" y="5562600"/>
            <a:ext cx="1066800" cy="457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82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AutoShape 2"/>
          <p:cNvSpPr>
            <a:spLocks noGrp="1" noChangeArrowheads="1"/>
          </p:cNvSpPr>
          <p:nvPr>
            <p:ph type="title"/>
          </p:nvPr>
        </p:nvSpPr>
        <p:spPr>
          <a:xfrm>
            <a:off x="1391798" y="150756"/>
            <a:ext cx="6400800" cy="762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en-US" sz="3200" dirty="0" smtClean="0">
                <a:solidFill>
                  <a:schemeClr val="accent3">
                    <a:shade val="75000"/>
                  </a:schemeClr>
                </a:solidFill>
                <a:latin typeface="+mn-lt"/>
                <a:cs typeface="Tahoma" pitchFamily="34" charset="0"/>
              </a:rPr>
              <a:t> </a:t>
            </a:r>
            <a: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en-US" sz="3800" dirty="0" smtClean="0">
                <a:solidFill>
                  <a:schemeClr val="accent3">
                    <a:shade val="75000"/>
                  </a:schemeClr>
                </a:solidFill>
              </a:rPr>
            </a:br>
            <a:endParaRPr lang="en-US" sz="3800" dirty="0" smtClean="0">
              <a:solidFill>
                <a:schemeClr val="accent3">
                  <a:shade val="75000"/>
                </a:schemeClr>
              </a:solidFill>
            </a:endParaRP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228600" y="2478088"/>
          <a:ext cx="4152900" cy="277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63" name="Chart" r:id="rId4" imgW="6096000" imgH="4067243" progId="MSGraph.Chart.8">
                  <p:embed followColorScheme="full"/>
                </p:oleObj>
              </mc:Choice>
              <mc:Fallback>
                <p:oleObj name="Chart" r:id="rId4" imgW="6096000" imgH="4067243" progId="MSGraph.Chart.8">
                  <p:embed followColorScheme="full"/>
                  <p:pic>
                    <p:nvPicPr>
                      <p:cNvPr id="0" name="Picture 7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478088"/>
                        <a:ext cx="4152900" cy="2770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628" name="Group 7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46790285"/>
              </p:ext>
            </p:extLst>
          </p:nvPr>
        </p:nvGraphicFramePr>
        <p:xfrm>
          <a:off x="152399" y="1676400"/>
          <a:ext cx="8991602" cy="4459288"/>
        </p:xfrm>
        <a:graphic>
          <a:graphicData uri="http://schemas.openxmlformats.org/drawingml/2006/table">
            <a:tbl>
              <a:tblPr/>
              <a:tblGrid>
                <a:gridCol w="1399660"/>
                <a:gridCol w="1399660"/>
                <a:gridCol w="1571276"/>
                <a:gridCol w="905302"/>
                <a:gridCol w="1237453"/>
                <a:gridCol w="1030450"/>
                <a:gridCol w="1447801"/>
              </a:tblGrid>
              <a:tr h="5556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Country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Flag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Lake Surface Area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Catchment Area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Lake Shoreline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Sq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Sq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5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Tanzania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35,124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79,570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Uganda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29,613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28,857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15.9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Kenya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4,113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38,913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Rwanda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20,550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11.4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Burundi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13,060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7.2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68,870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180,950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98" name="Text Box 75"/>
          <p:cNvSpPr txBox="1">
            <a:spLocks noChangeArrowheads="1"/>
          </p:cNvSpPr>
          <p:nvPr/>
        </p:nvSpPr>
        <p:spPr bwMode="auto">
          <a:xfrm>
            <a:off x="1777561" y="304799"/>
            <a:ext cx="5629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600" dirty="0">
                <a:latin typeface="+mj-lt"/>
                <a:cs typeface="Tahoma" pitchFamily="34" charset="0"/>
              </a:rPr>
              <a:t> </a:t>
            </a:r>
            <a:r>
              <a:rPr lang="en-US" sz="2800" dirty="0">
                <a:latin typeface="+mj-lt"/>
                <a:cs typeface="Tahoma" pitchFamily="34" charset="0"/>
              </a:rPr>
              <a:t>LVB Morphometric Data</a:t>
            </a:r>
          </a:p>
        </p:txBody>
      </p:sp>
      <p:pic>
        <p:nvPicPr>
          <p:cNvPr id="6" name="Picture 5" descr="G:\Outreach Report docs\EAC Flags\TZ Flag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7561" y="2820777"/>
            <a:ext cx="1132491" cy="5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G:\Outreach Report docs\EAC Flags\UG Fla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2303" y="3429000"/>
            <a:ext cx="1132491" cy="51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:\Outreach Report docs\EAC Flags\KE Flag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72303" y="4033344"/>
            <a:ext cx="113249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G:\Outreach Report docs\EAC Flags\Rwanda Flag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108" y="4607472"/>
            <a:ext cx="113249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G:\Outreach Report docs\EAC Flags\Burundi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5105400"/>
            <a:ext cx="114299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More facts about Lake Victoria</a:t>
            </a:r>
            <a:endParaRPr lang="en-US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36513342"/>
              </p:ext>
            </p:extLst>
          </p:nvPr>
        </p:nvGraphicFramePr>
        <p:xfrm>
          <a:off x="76200" y="1295400"/>
          <a:ext cx="5711190" cy="5229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3044190"/>
              </a:tblGrid>
              <a:tr h="4692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Parameter</a:t>
                      </a:r>
                      <a:endParaRPr lang="en-US" sz="2200" b="1" dirty="0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Figures</a:t>
                      </a:r>
                      <a:endParaRPr lang="en-US" sz="2200" b="1" dirty="0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>
                    <a:solidFill>
                      <a:srgbClr val="FF9900"/>
                    </a:solidFill>
                  </a:tcPr>
                </a:tc>
              </a:tr>
              <a:tr h="4692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Surface Area</a:t>
                      </a:r>
                      <a:endParaRPr lang="en-US" sz="2200" b="1" dirty="0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68,870 Km²</a:t>
                      </a:r>
                      <a:endParaRPr lang="en-US" sz="2200" b="1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/>
                </a:tc>
              </a:tr>
              <a:tr h="2045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Average Depth</a:t>
                      </a:r>
                      <a:endParaRPr lang="en-US" sz="2200" b="1" dirty="0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40m</a:t>
                      </a:r>
                      <a:endParaRPr lang="en-US" sz="2200" b="1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/>
                </a:tc>
              </a:tr>
              <a:tr h="401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Maximum Depth</a:t>
                      </a:r>
                      <a:endParaRPr lang="en-US" sz="2200" b="1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84 Meters</a:t>
                      </a:r>
                      <a:endParaRPr lang="en-US" sz="2200" b="1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/>
                </a:tc>
              </a:tr>
              <a:tr h="280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Shore line length </a:t>
                      </a:r>
                      <a:endParaRPr lang="en-US" sz="2200" b="1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4828 Km</a:t>
                      </a:r>
                      <a:endParaRPr lang="en-US" sz="2200" b="1" dirty="0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Volume</a:t>
                      </a:r>
                      <a:endParaRPr lang="en-US" sz="2200" b="1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2750 cubic Kilometers</a:t>
                      </a:r>
                      <a:endParaRPr lang="en-US" sz="2200" b="1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/>
                </a:tc>
              </a:tr>
              <a:tr h="2326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Source of water</a:t>
                      </a:r>
                      <a:endParaRPr lang="en-US" sz="2200" b="1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Precipitation- 82%</a:t>
                      </a:r>
                      <a:endParaRPr lang="en-US" sz="2200" b="1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  <a:p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cs typeface="Arial"/>
                        </a:rPr>
                        <a:t>Rivers – 18%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</a:rPr>
                        <a:t> </a:t>
                      </a:r>
                    </a:p>
                  </a:txBody>
                  <a:tcPr marL="18415" marR="18415" marT="0" marB="0"/>
                </a:tc>
              </a:tr>
              <a:tr h="5013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Loss of water</a:t>
                      </a:r>
                      <a:endParaRPr lang="en-US" sz="2200" b="1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smtClean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Evaporation 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– 76%</a:t>
                      </a:r>
                      <a:endParaRPr lang="en-US" sz="2200" b="1" dirty="0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River Nile Outflow – 24%</a:t>
                      </a:r>
                      <a:endParaRPr lang="en-US" sz="2200" b="1" dirty="0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/>
                </a:tc>
              </a:tr>
              <a:tr h="11377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Water Residence Time</a:t>
                      </a:r>
                      <a:endParaRPr lang="en-US" sz="2200" b="1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23 Years</a:t>
                      </a:r>
                      <a:endParaRPr lang="en-US" sz="2200" b="1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/>
                </a:tc>
              </a:tr>
              <a:tr h="4692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Flushing Time</a:t>
                      </a:r>
                      <a:endParaRPr lang="en-US" sz="2200" b="1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Gill Sans MT" pitchFamily="34" charset="0"/>
                          <a:ea typeface="Times New Roman"/>
                          <a:cs typeface="Arial"/>
                        </a:rPr>
                        <a:t>123 Years</a:t>
                      </a:r>
                      <a:endParaRPr lang="en-US" sz="2200" b="1" dirty="0">
                        <a:solidFill>
                          <a:srgbClr val="000000"/>
                        </a:solidFill>
                        <a:effectLst/>
                        <a:latin typeface="Gill Sans MT" pitchFamily="34" charset="0"/>
                        <a:ea typeface="Times New Roman"/>
                        <a:cs typeface="Times New Roman"/>
                      </a:endParaRPr>
                    </a:p>
                  </a:txBody>
                  <a:tcPr marL="18415" marR="18415" marT="0" marB="0"/>
                </a:tc>
              </a:tr>
            </a:tbl>
          </a:graphicData>
        </a:graphic>
      </p:graphicFrame>
      <p:pic>
        <p:nvPicPr>
          <p:cNvPr id="7" name="Picture 6" descr="LVB Illuminated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5787390" y="1245870"/>
            <a:ext cx="3356610" cy="2487930"/>
          </a:xfrm>
          <a:prstGeom prst="rect">
            <a:avLst/>
          </a:prstGeom>
        </p:spPr>
      </p:pic>
      <p:pic>
        <p:nvPicPr>
          <p:cNvPr id="8" name="Picture 7" descr="Lake Vic View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787390" y="3733800"/>
            <a:ext cx="335661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4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6553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Opportunities in the LVB </a:t>
            </a:r>
            <a:endParaRPr lang="en-US" sz="3400" dirty="0" smtClean="0">
              <a:latin typeface="Arial Narrow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02" y="1219200"/>
            <a:ext cx="4543097" cy="5181600"/>
          </a:xfrm>
        </p:spPr>
        <p:txBody>
          <a:bodyPr/>
          <a:lstStyle/>
          <a:p>
            <a:pPr eaLnBrk="1" hangingPunct="1">
              <a:buBlip>
                <a:blip r:embed="rId3"/>
              </a:buBlip>
            </a:pPr>
            <a:r>
              <a:rPr lang="en-US" sz="3500" dirty="0" smtClean="0">
                <a:latin typeface="Arial Narrow" pitchFamily="34" charset="0"/>
              </a:rPr>
              <a:t>Basins population 40 million</a:t>
            </a:r>
          </a:p>
          <a:p>
            <a:pPr eaLnBrk="1" hangingPunct="1">
              <a:buBlip>
                <a:blip r:embed="rId3"/>
              </a:buBlip>
            </a:pPr>
            <a:r>
              <a:rPr lang="en-US" sz="3500" dirty="0" smtClean="0">
                <a:latin typeface="Arial Narrow" pitchFamily="34" charset="0"/>
              </a:rPr>
              <a:t>Largest inland fishing sanctuary</a:t>
            </a:r>
          </a:p>
          <a:p>
            <a:pPr eaLnBrk="1" hangingPunct="1">
              <a:buBlip>
                <a:blip r:embed="rId3"/>
              </a:buBlip>
            </a:pPr>
            <a:r>
              <a:rPr lang="en-US" sz="3500" dirty="0" smtClean="0">
                <a:latin typeface="Arial Narrow" pitchFamily="34" charset="0"/>
              </a:rPr>
              <a:t>Major inland water transport linkage</a:t>
            </a:r>
          </a:p>
          <a:p>
            <a:pPr eaLnBrk="1" hangingPunct="1">
              <a:buBlip>
                <a:blip r:embed="rId3"/>
              </a:buBlip>
            </a:pPr>
            <a:r>
              <a:rPr lang="en-US" sz="3500" dirty="0" smtClean="0">
                <a:latin typeface="Arial Narrow" pitchFamily="34" charset="0"/>
              </a:rPr>
              <a:t>Water Reservoir for Hydro Electric Power generation</a:t>
            </a:r>
            <a:endParaRPr lang="en-US" sz="3500" dirty="0" smtClean="0">
              <a:latin typeface="Albertus Medium" pitchFamily="34" charset="0"/>
            </a:endParaRPr>
          </a:p>
          <a:p>
            <a:pPr marL="533400" indent="-533400" eaLnBrk="1" hangingPunct="1">
              <a:buFont typeface="Wingdings" pitchFamily="2" charset="2"/>
              <a:buChar char="§"/>
            </a:pPr>
            <a:endParaRPr lang="en-US" dirty="0" smtClean="0">
              <a:latin typeface="Albertus Medium" pitchFamily="34" charset="0"/>
            </a:endParaRPr>
          </a:p>
          <a:p>
            <a:pPr marL="533400" indent="-533400" eaLnBrk="1" hangingPunct="1">
              <a:buFontTx/>
              <a:buNone/>
            </a:pPr>
            <a:endParaRPr lang="en-US" dirty="0" smtClean="0">
              <a:latin typeface="Albertus Medium" pitchFamily="34" charset="0"/>
            </a:endParaRPr>
          </a:p>
        </p:txBody>
      </p:sp>
      <p:pic>
        <p:nvPicPr>
          <p:cNvPr id="5" name="Picture 4" descr="C:\PAUL N. K._ ALL\PHOTO GALLERY\Hyacinth Manual Removal - AS&amp;M&amp;EO\DSC0181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9289" r="34688" b="42915"/>
          <a:stretch/>
        </p:blipFill>
        <p:spPr bwMode="auto">
          <a:xfrm>
            <a:off x="4771621" y="3795566"/>
            <a:ext cx="4340848" cy="2500166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703587" y="6019800"/>
            <a:ext cx="1440413" cy="37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FFFFFF"/>
                </a:solidFill>
                <a:effectLst/>
                <a:latin typeface="Calibri"/>
                <a:ea typeface="Times New Roman"/>
                <a:cs typeface="Times New Roman"/>
              </a:rPr>
              <a:t>Dilapidated and Hyacinth Chocked Kisumu Port</a:t>
            </a:r>
            <a:endParaRPr lang="en-US" sz="11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7" name="Picture 27" descr="Nile Per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8710" y="1350579"/>
            <a:ext cx="4419600" cy="19812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6553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Opportunities in the LVB </a:t>
            </a:r>
            <a:endParaRPr lang="en-US" sz="3400" dirty="0" smtClean="0">
              <a:latin typeface="Arial Narrow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02" y="1219200"/>
            <a:ext cx="4390697" cy="5181600"/>
          </a:xfrm>
        </p:spPr>
        <p:txBody>
          <a:bodyPr/>
          <a:lstStyle/>
          <a:p>
            <a:pPr eaLnBrk="1" hangingPunct="1">
              <a:buBlip>
                <a:blip r:embed="rId3"/>
              </a:buBlip>
            </a:pPr>
            <a:r>
              <a:rPr lang="en-US" sz="3400" dirty="0" smtClean="0">
                <a:latin typeface="Arial Narrow" pitchFamily="34" charset="0"/>
              </a:rPr>
              <a:t>Major source of water for domestic, </a:t>
            </a:r>
            <a:r>
              <a:rPr lang="en-US" sz="3400" dirty="0" err="1" smtClean="0">
                <a:latin typeface="Arial Narrow" pitchFamily="34" charset="0"/>
              </a:rPr>
              <a:t>Agric</a:t>
            </a:r>
            <a:r>
              <a:rPr lang="en-US" sz="3400" dirty="0" smtClean="0">
                <a:latin typeface="Arial Narrow" pitchFamily="34" charset="0"/>
              </a:rPr>
              <a:t> and industrial use</a:t>
            </a:r>
          </a:p>
          <a:p>
            <a:pPr eaLnBrk="1" hangingPunct="1">
              <a:buBlip>
                <a:blip r:embed="rId3"/>
              </a:buBlip>
            </a:pPr>
            <a:r>
              <a:rPr lang="en-US" sz="3400" dirty="0" smtClean="0">
                <a:latin typeface="Arial Narrow" pitchFamily="34" charset="0"/>
              </a:rPr>
              <a:t>High Biodiversity reservoir - both aquatic and terrestrial </a:t>
            </a:r>
            <a:r>
              <a:rPr lang="en-US" sz="3600" i="1" dirty="0"/>
              <a:t>flora &amp; fauna</a:t>
            </a:r>
            <a:endParaRPr lang="en-US" sz="3400" dirty="0" smtClean="0">
              <a:latin typeface="Arial Narrow" pitchFamily="34" charset="0"/>
            </a:endParaRPr>
          </a:p>
          <a:p>
            <a:pPr eaLnBrk="1" hangingPunct="1">
              <a:buBlip>
                <a:blip r:embed="rId3"/>
              </a:buBlip>
            </a:pPr>
            <a:r>
              <a:rPr lang="en-US" sz="3400" dirty="0" smtClean="0">
                <a:latin typeface="Arial Narrow" pitchFamily="34" charset="0"/>
              </a:rPr>
              <a:t>Wildlife resources &amp; other tourist attractions </a:t>
            </a:r>
            <a:endParaRPr lang="en-US" dirty="0" smtClean="0">
              <a:latin typeface="Albertus Medium" pitchFamily="34" charset="0"/>
            </a:endParaRPr>
          </a:p>
          <a:p>
            <a:pPr marL="533400" indent="-533400" eaLnBrk="1" hangingPunct="1">
              <a:buFont typeface="Wingdings" pitchFamily="2" charset="2"/>
              <a:buChar char="§"/>
            </a:pPr>
            <a:endParaRPr lang="en-US" dirty="0" smtClean="0">
              <a:latin typeface="Albertus Medium" pitchFamily="34" charset="0"/>
            </a:endParaRPr>
          </a:p>
          <a:p>
            <a:pPr marL="533400" indent="-533400" eaLnBrk="1" hangingPunct="1">
              <a:buFontTx/>
              <a:buNone/>
            </a:pPr>
            <a:endParaRPr lang="en-US" dirty="0" smtClean="0">
              <a:latin typeface="Albertus Medium" pitchFamily="34" charset="0"/>
            </a:endParaRPr>
          </a:p>
        </p:txBody>
      </p:sp>
      <p:pic>
        <p:nvPicPr>
          <p:cNvPr id="5" name="Picture 2" descr="C:\Users\Matano\Desktop\Animals\IMG_1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43000"/>
            <a:ext cx="4038600" cy="240898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5080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 descr="C:\PAUL N. K._ ALL\BRIVATE\My photos\Lake Naivasha Resort\IMG_358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r="26790" b="39380"/>
          <a:stretch/>
        </p:blipFill>
        <p:spPr bwMode="auto">
          <a:xfrm>
            <a:off x="4572000" y="4114800"/>
            <a:ext cx="4348480" cy="1934845"/>
          </a:xfrm>
          <a:prstGeom prst="roundRect">
            <a:avLst/>
          </a:prstGeom>
          <a:noFill/>
          <a:ln>
            <a:noFill/>
          </a:ln>
          <a:effectLst>
            <a:glow rad="660400">
              <a:srgbClr val="FFFF00">
                <a:alpha val="40000"/>
              </a:srgb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74397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PAUL N. K._ ALL\LVBC\3rd LVBC Donors Conference\ES's Presentation\Kenyan-tea-farms-in-Kerich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28"/>
            <a:ext cx="9151883" cy="651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>
          <a:xfrm>
            <a:off x="1299341" y="28228"/>
            <a:ext cx="6553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Opportunities in the LVB </a:t>
            </a:r>
            <a:endParaRPr lang="en-US" sz="3400" dirty="0" smtClean="0">
              <a:latin typeface="Arial Narrow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3303" y="3115849"/>
            <a:ext cx="4390697" cy="3429000"/>
          </a:xfrm>
          <a:solidFill>
            <a:srgbClr val="FF9900">
              <a:alpha val="44000"/>
            </a:srgbClr>
          </a:solidFill>
        </p:spPr>
        <p:txBody>
          <a:bodyPr/>
          <a:lstStyle/>
          <a:p>
            <a:pPr eaLnBrk="1" hangingPunct="1">
              <a:buBlip>
                <a:blip r:embed="rId4"/>
              </a:buBlip>
            </a:pPr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Major climate modulator in the region</a:t>
            </a:r>
          </a:p>
          <a:p>
            <a:pPr eaLnBrk="1" hangingPunct="1">
              <a:buBlip>
                <a:blip r:embed="rId4"/>
              </a:buBlip>
            </a:pPr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Fertile soils – huge agricultural potentials</a:t>
            </a:r>
          </a:p>
          <a:p>
            <a:pPr eaLnBrk="1" hangingPunct="1">
              <a:buBlip>
                <a:blip r:embed="rId4"/>
              </a:buBlip>
            </a:pP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Rich </a:t>
            </a:r>
            <a:r>
              <a:rPr lang="en-US" b="1" dirty="0">
                <a:solidFill>
                  <a:schemeClr val="bg1"/>
                </a:solidFill>
                <a:latin typeface="Arial Narrow" pitchFamily="34" charset="0"/>
              </a:rPr>
              <a:t>Minerals deposits – Gold and 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Diamonds</a:t>
            </a:r>
            <a:endParaRPr lang="en-US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" name="Picture 4" descr="Fig 3-16 Wind pattern ma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288" t="3855" r="2802" b="4327"/>
          <a:stretch/>
        </p:blipFill>
        <p:spPr bwMode="auto">
          <a:xfrm>
            <a:off x="0" y="914400"/>
            <a:ext cx="3276600" cy="2741070"/>
          </a:xfrm>
          <a:prstGeom prst="ellipse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84384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PHOTOS OF THE WATER HYACINTH PROJECT\DSC0048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7600"/>
            <a:ext cx="4876800" cy="287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>
                <a:latin typeface="Arial Narrow" pitchFamily="34" charset="0"/>
              </a:rPr>
              <a:t>Environmental Stresses / Challenges in LVB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800600" y="1295400"/>
            <a:ext cx="4343400" cy="5105400"/>
          </a:xfrm>
        </p:spPr>
        <p:txBody>
          <a:bodyPr/>
          <a:lstStyle/>
          <a:p>
            <a:pPr eaLnBrk="1" hangingPunct="1">
              <a:buClr>
                <a:schemeClr val="bg2"/>
              </a:buClr>
              <a:buBlip>
                <a:blip r:embed="rId4"/>
              </a:buBlip>
              <a:defRPr/>
            </a:pPr>
            <a:r>
              <a:rPr lang="en-US" b="1" dirty="0" smtClean="0">
                <a:solidFill>
                  <a:srgbClr val="800000"/>
                </a:solidFill>
                <a:latin typeface="Arial Narrow" pitchFamily="34" charset="0"/>
              </a:rPr>
              <a:t>Stresses from the basin</a:t>
            </a:r>
            <a:r>
              <a:rPr lang="en-US" dirty="0" smtClean="0">
                <a:solidFill>
                  <a:srgbClr val="800000"/>
                </a:solidFill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– e.g., land degradation, deforestation,  water hyacinth, pollution from agro-chemicals, sediment loads, poor solid waste management</a:t>
            </a:r>
          </a:p>
          <a:p>
            <a:pPr eaLnBrk="1" hangingPunct="1">
              <a:buClr>
                <a:schemeClr val="bg2"/>
              </a:buClr>
              <a:buBlip>
                <a:blip r:embed="rId4"/>
              </a:buBlip>
              <a:defRPr/>
            </a:pPr>
            <a:r>
              <a:rPr lang="en-US" b="1" dirty="0" smtClean="0">
                <a:solidFill>
                  <a:srgbClr val="800000"/>
                </a:solidFill>
                <a:latin typeface="Arial Narrow" pitchFamily="34" charset="0"/>
              </a:rPr>
              <a:t>Stresses from outside the basin</a:t>
            </a:r>
            <a:r>
              <a:rPr lang="en-US" dirty="0" smtClean="0">
                <a:solidFill>
                  <a:srgbClr val="800000"/>
                </a:solidFill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– e.g., nutrients (N and P) transported into the basin by air, climate change </a:t>
            </a:r>
          </a:p>
          <a:p>
            <a:pPr marL="347663" indent="-347663" eaLnBrk="1" hangingPunct="1">
              <a:buClr>
                <a:schemeClr val="bg2"/>
              </a:buClr>
              <a:buFont typeface="Wingdings" pitchFamily="2" charset="2"/>
              <a:buChar char="§"/>
              <a:defRPr/>
            </a:pPr>
            <a:endParaRPr lang="en-US" sz="2400" dirty="0" smtClean="0"/>
          </a:p>
          <a:p>
            <a:pPr marL="347663" indent="-347663" eaLnBrk="1" hangingPunct="1">
              <a:buClr>
                <a:schemeClr val="bg2"/>
              </a:buClr>
              <a:buFont typeface="Wingdings" pitchFamily="2" charset="2"/>
              <a:buChar char="§"/>
              <a:defRPr/>
            </a:pPr>
            <a:endParaRPr lang="en-US" sz="2400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4" name="Picture 3" descr="C:\PAUL N. K._ ALL\PHOTO GALLERY\Magnam photos\DSC0718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19200"/>
            <a:ext cx="3657599" cy="2966545"/>
          </a:xfrm>
          <a:prstGeom prst="dodecagon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19200" y="1600200"/>
            <a:ext cx="25908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Effects of Severe Eutrophication in </a:t>
            </a:r>
            <a:r>
              <a:rPr lang="en-US" sz="1600" dirty="0" err="1" smtClean="0"/>
              <a:t>Winam</a:t>
            </a:r>
            <a:r>
              <a:rPr lang="en-US" sz="1600" dirty="0" smtClean="0"/>
              <a:t> Gulf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6238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VBC2">
  <a:themeElements>
    <a:clrScheme name="LVBC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VBC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99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99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LVBC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VBC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VBC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VBC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VBC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VBC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VBC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VBC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VBC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VBC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VBC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VBC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LVBC2</Template>
  <TotalTime>4604</TotalTime>
  <Words>1268</Words>
  <Application>Microsoft Office PowerPoint</Application>
  <PresentationFormat>On-screen Show (4:3)</PresentationFormat>
  <Paragraphs>218</Paragraphs>
  <Slides>26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LVBC2</vt:lpstr>
      <vt:lpstr>Office Theme</vt:lpstr>
      <vt:lpstr>Document</vt:lpstr>
      <vt:lpstr>Picture</vt:lpstr>
      <vt:lpstr>Chart</vt:lpstr>
      <vt:lpstr>LVBC Now and in the Future</vt:lpstr>
      <vt:lpstr>Discussion Highlight</vt:lpstr>
      <vt:lpstr>PowerPoint Presentation</vt:lpstr>
      <vt:lpstr>                                    </vt:lpstr>
      <vt:lpstr>More facts about Lake Victoria</vt:lpstr>
      <vt:lpstr>Opportunities in the LVB </vt:lpstr>
      <vt:lpstr>Opportunities in the LVB </vt:lpstr>
      <vt:lpstr>Opportunities in the LVB </vt:lpstr>
      <vt:lpstr>Environmental Stresses / Challenges in LVB</vt:lpstr>
      <vt:lpstr>Environmental Stresses / Challenges in LVB</vt:lpstr>
      <vt:lpstr>Fluctuations in Lake Levels</vt:lpstr>
      <vt:lpstr>LVBC legal basis and governance</vt:lpstr>
      <vt:lpstr>LVBC legal basis and governance</vt:lpstr>
      <vt:lpstr>The Shared Vision</vt:lpstr>
      <vt:lpstr>The shared vision</vt:lpstr>
      <vt:lpstr>Strategy framework for achieving the shared vision </vt:lpstr>
      <vt:lpstr>strategy framework for achieving the shared vision  Cont’ed…..</vt:lpstr>
      <vt:lpstr>What has been done: LVBC Projects &amp; Programmes</vt:lpstr>
      <vt:lpstr>Strategic Focus to address gaps that still exist</vt:lpstr>
      <vt:lpstr>PowerPoint Presentation</vt:lpstr>
      <vt:lpstr>PowerPoint Presentation</vt:lpstr>
      <vt:lpstr>Commission’s future outlook </vt:lpstr>
      <vt:lpstr>Commission’s future outlook </vt:lpstr>
      <vt:lpstr>Why Partner with LVBC?</vt:lpstr>
      <vt:lpstr>CONCLUSION</vt:lpstr>
      <vt:lpstr>PowerPoint Presentation</vt:lpstr>
    </vt:vector>
  </TitlesOfParts>
  <Manager>SE</Manager>
  <Company>LVBC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to EALA Committee on A, T and NR</dc:title>
  <dc:subject>Enhacing Sus. Comm. Dev. Initiative in LVB</dc:subject>
  <dc:creator>LVBC Secretariat</dc:creator>
  <cp:lastModifiedBy>Gladys CK</cp:lastModifiedBy>
  <cp:revision>157</cp:revision>
  <cp:lastPrinted>2013-06-09T15:42:41Z</cp:lastPrinted>
  <dcterms:created xsi:type="dcterms:W3CDTF">2008-07-07T06:57:01Z</dcterms:created>
  <dcterms:modified xsi:type="dcterms:W3CDTF">2013-06-16T16:03:39Z</dcterms:modified>
</cp:coreProperties>
</file>